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78" r:id="rId7"/>
    <p:sldId id="266" r:id="rId8"/>
    <p:sldId id="261" r:id="rId9"/>
    <p:sldId id="269" r:id="rId10"/>
    <p:sldId id="272" r:id="rId11"/>
    <p:sldId id="262" r:id="rId12"/>
    <p:sldId id="274" r:id="rId13"/>
    <p:sldId id="273" r:id="rId14"/>
    <p:sldId id="276" r:id="rId15"/>
    <p:sldId id="263" r:id="rId16"/>
    <p:sldId id="277" r:id="rId17"/>
    <p:sldId id="264" r:id="rId18"/>
    <p:sldId id="265" r:id="rId19"/>
    <p:sldId id="267" r:id="rId20"/>
    <p:sldId id="275" r:id="rId21"/>
    <p:sldId id="268"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7FFB70-1FD0-49EC-A406-A041E1E6E7D5}" v="3198" dt="2019-11-15T07:45:57.528"/>
    <p1510:client id="{66952162-49DB-4207-A7A6-E3B69F9748B1}" v="5130" dt="2019-11-15T17:27:47.426"/>
    <p1510:client id="{8D220AB6-D5CD-4D13-9780-63C83E9BF480}" v="1204" dt="2019-11-15T10:39:04.889"/>
    <p1510:client id="{9C4E68B6-E4F8-4048-9F28-622DD2E8EB34}" v="54" dt="2019-11-15T16:40:00.007"/>
    <p1510:client id="{CCA171CE-B53D-4591-88F5-338499CC2A57}" v="1341" dt="2019-11-16T03:57:34.964"/>
    <p1510:client id="{CF118527-B245-4771-A067-5AAF0BA75F56}" v="446" dt="2019-11-15T18:08:45.765"/>
    <p1510:client id="{E8E6FCFD-B596-40A9-9170-F528D8EB0281}" v="2960" dt="2019-11-15T18:27:46.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t>11/16/2019</a:t>
            </a:fld>
            <a:endParaRPr lang="en-US"/>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5146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4329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t>11/16/2019</a:t>
            </a:fld>
            <a:endParaRPr lang="en-US"/>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3001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t>11/16/2019</a:t>
            </a:fld>
            <a:endParaRPr lang="en-US"/>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0699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t>11/16/2019</a:t>
            </a:fld>
            <a:endParaRPr lang="en-US"/>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7462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2768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6226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7805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54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11/16/2019</a:t>
            </a:fld>
            <a:endParaRPr lang="en-US"/>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40381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11/16/2019</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1812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11/16/2019</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471266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84" r:id="rId5"/>
    <p:sldLayoutId id="2147483678" r:id="rId6"/>
    <p:sldLayoutId id="2147483679" r:id="rId7"/>
    <p:sldLayoutId id="2147483680" r:id="rId8"/>
    <p:sldLayoutId id="2147483683" r:id="rId9"/>
    <p:sldLayoutId id="2147483681" r:id="rId10"/>
    <p:sldLayoutId id="2147483682"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21">
            <a:extLst>
              <a:ext uri="{FF2B5EF4-FFF2-40B4-BE49-F238E27FC236}">
                <a16:creationId xmlns:a16="http://schemas.microsoft.com/office/drawing/2014/main" xmlns=""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52353" y="575828"/>
            <a:ext cx="4197033" cy="3779995"/>
          </a:xfrm>
        </p:spPr>
        <p:txBody>
          <a:bodyPr anchor="ctr">
            <a:normAutofit/>
          </a:bodyPr>
          <a:lstStyle/>
          <a:p>
            <a:r>
              <a:rPr lang="en-US">
                <a:solidFill>
                  <a:schemeClr val="tx1"/>
                </a:solidFill>
                <a:latin typeface="Calibri"/>
                <a:cs typeface="Calibri Light"/>
              </a:rPr>
              <a:t>DOG BREED CLASSIFICATION</a:t>
            </a:r>
            <a:endParaRPr lang="en-US">
              <a:solidFill>
                <a:schemeClr val="tx1"/>
              </a:solidFill>
              <a:latin typeface="Calibri"/>
              <a:cs typeface="Calibri"/>
            </a:endParaRPr>
          </a:p>
        </p:txBody>
      </p:sp>
      <p:sp>
        <p:nvSpPr>
          <p:cNvPr id="3" name="Subtitle 2"/>
          <p:cNvSpPr>
            <a:spLocks noGrp="1"/>
          </p:cNvSpPr>
          <p:nvPr>
            <p:ph type="subTitle" idx="1"/>
          </p:nvPr>
        </p:nvSpPr>
        <p:spPr>
          <a:xfrm>
            <a:off x="283021" y="4257180"/>
            <a:ext cx="4408699" cy="2239254"/>
          </a:xfrm>
        </p:spPr>
        <p:txBody>
          <a:bodyPr vert="horz" lIns="91440" tIns="45720" rIns="91440" bIns="45720" rtlCol="0" anchor="t">
            <a:noAutofit/>
          </a:bodyPr>
          <a:lstStyle/>
          <a:p>
            <a:pPr>
              <a:lnSpc>
                <a:spcPct val="100000"/>
              </a:lnSpc>
            </a:pPr>
            <a:r>
              <a:rPr lang="en-US" sz="2000" u="sng">
                <a:latin typeface="Calibri"/>
                <a:cs typeface="Calibri"/>
              </a:rPr>
              <a:t>GROUP – 2 </a:t>
            </a:r>
          </a:p>
          <a:p>
            <a:pPr>
              <a:lnSpc>
                <a:spcPct val="100000"/>
              </a:lnSpc>
            </a:pPr>
            <a:r>
              <a:rPr lang="en-US" sz="2000">
                <a:latin typeface="Calibri"/>
                <a:cs typeface="Calibri"/>
              </a:rPr>
              <a:t>SRUJAN SWAROOP - IMT2016033</a:t>
            </a:r>
            <a:endParaRPr lang="en-US" sz="2000" dirty="0">
              <a:latin typeface="Calibri"/>
              <a:cs typeface="Calibri"/>
            </a:endParaRPr>
          </a:p>
          <a:p>
            <a:pPr>
              <a:lnSpc>
                <a:spcPct val="100000"/>
              </a:lnSpc>
            </a:pPr>
            <a:r>
              <a:rPr lang="en-US" sz="2000" err="1">
                <a:latin typeface="Calibri"/>
                <a:cs typeface="Calibri"/>
              </a:rPr>
              <a:t>Siddarth</a:t>
            </a:r>
            <a:r>
              <a:rPr lang="en-US" sz="2000" dirty="0">
                <a:latin typeface="Calibri"/>
                <a:cs typeface="Calibri"/>
              </a:rPr>
              <a:t> </a:t>
            </a:r>
            <a:r>
              <a:rPr lang="en-US" sz="2000" err="1">
                <a:latin typeface="Calibri"/>
                <a:cs typeface="Calibri"/>
              </a:rPr>
              <a:t>reddy</a:t>
            </a:r>
            <a:r>
              <a:rPr lang="en-US" sz="2000">
                <a:latin typeface="Calibri"/>
                <a:cs typeface="Calibri"/>
              </a:rPr>
              <a:t> - IMT2016037</a:t>
            </a:r>
            <a:endParaRPr lang="en-US" sz="2000" dirty="0">
              <a:latin typeface="Calibri"/>
              <a:cs typeface="Calibri"/>
            </a:endParaRPr>
          </a:p>
          <a:p>
            <a:pPr>
              <a:lnSpc>
                <a:spcPct val="100000"/>
              </a:lnSpc>
            </a:pPr>
            <a:r>
              <a:rPr lang="en-US" sz="2000">
                <a:latin typeface="Calibri"/>
                <a:cs typeface="Calibri"/>
              </a:rPr>
              <a:t>Durga </a:t>
            </a:r>
            <a:r>
              <a:rPr lang="en-US" sz="2000" err="1">
                <a:latin typeface="Calibri"/>
                <a:cs typeface="Calibri"/>
              </a:rPr>
              <a:t>Yasasvi</a:t>
            </a:r>
            <a:r>
              <a:rPr lang="en-US" sz="2000">
                <a:latin typeface="Calibri"/>
                <a:cs typeface="Calibri"/>
              </a:rPr>
              <a:t> - IMT2016060</a:t>
            </a:r>
            <a:endParaRPr lang="en-US" sz="2000" dirty="0">
              <a:latin typeface="Calibri"/>
              <a:cs typeface="Calibri"/>
            </a:endParaRPr>
          </a:p>
          <a:p>
            <a:pPr>
              <a:lnSpc>
                <a:spcPct val="100000"/>
              </a:lnSpc>
            </a:pPr>
            <a:r>
              <a:rPr lang="en-US" sz="2000">
                <a:latin typeface="Calibri"/>
                <a:cs typeface="Calibri"/>
              </a:rPr>
              <a:t>Rohith yogi - IMT2016072</a:t>
            </a:r>
          </a:p>
        </p:txBody>
      </p:sp>
      <p:sp>
        <p:nvSpPr>
          <p:cNvPr id="24" name="Rectangle 23">
            <a:extLst>
              <a:ext uri="{FF2B5EF4-FFF2-40B4-BE49-F238E27FC236}">
                <a16:creationId xmlns:a16="http://schemas.microsoft.com/office/drawing/2014/main" xmlns=""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A large brown dog lying on top of a grass covered field&#10;&#10;Description generated with very high confidence">
            <a:extLst>
              <a:ext uri="{FF2B5EF4-FFF2-40B4-BE49-F238E27FC236}">
                <a16:creationId xmlns:a16="http://schemas.microsoft.com/office/drawing/2014/main" xmlns="" id="{59A1F841-7CF4-417F-81D5-9DF2F7DCE31E}"/>
              </a:ext>
            </a:extLst>
          </p:cNvPr>
          <p:cNvPicPr>
            <a:picLocks noChangeAspect="1"/>
          </p:cNvPicPr>
          <p:nvPr/>
        </p:nvPicPr>
        <p:blipFill rotWithShape="1">
          <a:blip r:embed="rId2"/>
          <a:srcRect t="2243" r="-1" b="6545"/>
          <a:stretch/>
        </p:blipFill>
        <p:spPr>
          <a:xfrm>
            <a:off x="4654295" y="10"/>
            <a:ext cx="7537705" cy="685799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94F605-519A-4C4B-8F55-C9835D51BD18}"/>
              </a:ext>
            </a:extLst>
          </p:cNvPr>
          <p:cNvSpPr>
            <a:spLocks noGrp="1"/>
          </p:cNvSpPr>
          <p:nvPr>
            <p:ph type="title"/>
          </p:nvPr>
        </p:nvSpPr>
        <p:spPr/>
        <p:txBody>
          <a:bodyPr/>
          <a:lstStyle/>
          <a:p>
            <a:r>
              <a:rPr lang="en-US"/>
              <a:t>Architectural reasons</a:t>
            </a:r>
          </a:p>
        </p:txBody>
      </p:sp>
      <p:sp>
        <p:nvSpPr>
          <p:cNvPr id="3" name="Content Placeholder 2">
            <a:extLst>
              <a:ext uri="{FF2B5EF4-FFF2-40B4-BE49-F238E27FC236}">
                <a16:creationId xmlns:a16="http://schemas.microsoft.com/office/drawing/2014/main" xmlns="" id="{C56436A2-0FD3-4CBD-81A7-3FAA49941640}"/>
              </a:ext>
            </a:extLst>
          </p:cNvPr>
          <p:cNvSpPr>
            <a:spLocks noGrp="1"/>
          </p:cNvSpPr>
          <p:nvPr>
            <p:ph idx="1"/>
          </p:nvPr>
        </p:nvSpPr>
        <p:spPr>
          <a:xfrm>
            <a:off x="581192" y="1798997"/>
            <a:ext cx="11029615" cy="3634486"/>
          </a:xfrm>
        </p:spPr>
        <p:txBody>
          <a:bodyPr/>
          <a:lstStyle/>
          <a:p>
            <a:pPr marL="0" indent="0">
              <a:buNone/>
            </a:pPr>
            <a:r>
              <a:rPr lang="en-US" sz="1800">
                <a:latin typeface="Calibri"/>
                <a:cs typeface="Calibri"/>
              </a:rPr>
              <a:t>The requirement of number of convolutional layers is less than fully connected layers because :-</a:t>
            </a:r>
          </a:p>
          <a:p>
            <a:pPr marL="305435" indent="-305435"/>
            <a:r>
              <a:rPr lang="en-US" sz="1800">
                <a:latin typeface="Calibri"/>
                <a:cs typeface="Calibri"/>
              </a:rPr>
              <a:t>The data set is directly annotated from ImageNet dataset and VGG-16 is already pre-trained on ImageNet for classification task.</a:t>
            </a:r>
          </a:p>
          <a:p>
            <a:pPr marL="305435" indent="-305435"/>
            <a:r>
              <a:rPr lang="en-US" sz="1800">
                <a:latin typeface="Calibri"/>
                <a:cs typeface="Calibri"/>
              </a:rPr>
              <a:t>Hence the convolutional features required for classification is already learnt, therefore additional fully connected layers are added to localize the dog  by regressing the bounding box co-ordinates for each grid present in the image.</a:t>
            </a:r>
          </a:p>
          <a:p>
            <a:pPr marL="305435" indent="-305435"/>
            <a:r>
              <a:rPr lang="en-US" sz="1800">
                <a:latin typeface="Calibri"/>
                <a:cs typeface="Calibri"/>
              </a:rPr>
              <a:t>Since the pretrained network is used, the task now orients more towards detection rather than classification.</a:t>
            </a:r>
          </a:p>
        </p:txBody>
      </p:sp>
    </p:spTree>
    <p:extLst>
      <p:ext uri="{BB962C8B-B14F-4D97-AF65-F5344CB8AC3E}">
        <p14:creationId xmlns:p14="http://schemas.microsoft.com/office/powerpoint/2010/main" val="10171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23DA6B-EB4C-4DEE-8913-80DA157F2055}"/>
              </a:ext>
            </a:extLst>
          </p:cNvPr>
          <p:cNvSpPr>
            <a:spLocks noGrp="1"/>
          </p:cNvSpPr>
          <p:nvPr>
            <p:ph type="title"/>
          </p:nvPr>
        </p:nvSpPr>
        <p:spPr/>
        <p:txBody>
          <a:bodyPr/>
          <a:lstStyle/>
          <a:p>
            <a:r>
              <a:rPr lang="en-GB"/>
              <a:t>Network architecture</a:t>
            </a:r>
          </a:p>
        </p:txBody>
      </p:sp>
      <p:sp>
        <p:nvSpPr>
          <p:cNvPr id="3" name="Content Placeholder 2">
            <a:extLst>
              <a:ext uri="{FF2B5EF4-FFF2-40B4-BE49-F238E27FC236}">
                <a16:creationId xmlns:a16="http://schemas.microsoft.com/office/drawing/2014/main" xmlns="" id="{AE910846-0458-4A6B-968B-69D46EB9D925}"/>
              </a:ext>
            </a:extLst>
          </p:cNvPr>
          <p:cNvSpPr>
            <a:spLocks noGrp="1"/>
          </p:cNvSpPr>
          <p:nvPr>
            <p:ph idx="1"/>
          </p:nvPr>
        </p:nvSpPr>
        <p:spPr>
          <a:xfrm>
            <a:off x="581192" y="2019131"/>
            <a:ext cx="11029615" cy="3634486"/>
          </a:xfrm>
        </p:spPr>
        <p:txBody>
          <a:bodyPr/>
          <a:lstStyle/>
          <a:p>
            <a:pPr marL="305435" indent="-305435">
              <a:buFont typeface="Wingdings" panose="05020102010507070707" pitchFamily="18" charset="2"/>
              <a:buChar char="§"/>
            </a:pPr>
            <a:r>
              <a:rPr lang="en-GB" sz="2000">
                <a:latin typeface="Calibri"/>
                <a:ea typeface="+mn-lt"/>
                <a:cs typeface="+mn-lt"/>
              </a:rPr>
              <a:t>As it is dog breed specific classification task, the variability between the classes is very low, the requirement of number of convolutional layers after pretrained network is not abundant as features of the dogs are assumed to be learnt during pretraining of VGG-16 on ImageNet dataset.</a:t>
            </a:r>
            <a:r>
              <a:rPr lang="en-GB" sz="2000" dirty="0">
                <a:latin typeface="Calibri"/>
                <a:ea typeface="+mn-lt"/>
                <a:cs typeface="+mn-lt"/>
              </a:rPr>
              <a:t> </a:t>
            </a:r>
            <a:endParaRPr lang="en-US" dirty="0">
              <a:latin typeface="Calibri"/>
              <a:cs typeface="Calibri"/>
            </a:endParaRPr>
          </a:p>
          <a:p>
            <a:pPr marL="305435" indent="-305435">
              <a:buFont typeface="Wingdings" panose="05020102010507070707" pitchFamily="18" charset="2"/>
              <a:buChar char="§"/>
            </a:pPr>
            <a:r>
              <a:rPr lang="en-GB" sz="2000">
                <a:latin typeface="Calibri"/>
                <a:ea typeface="+mn-lt"/>
                <a:cs typeface="+mn-lt"/>
              </a:rPr>
              <a:t>Therefore the intention of adding layers turned more towards object detection rather than pure classification. Hence number of convolutional layers added are less as compared to fully connected layers as bounding coordinates needed to be regressed</a:t>
            </a:r>
            <a:endParaRPr lang="en-GB" sz="2000" dirty="0">
              <a:latin typeface="Calibri"/>
              <a:ea typeface="+mn-lt"/>
              <a:cs typeface="+mn-lt"/>
            </a:endParaRPr>
          </a:p>
          <a:p>
            <a:pPr marL="305435" indent="-305435">
              <a:buFont typeface="Wingdings" panose="05020102010507070707" pitchFamily="18" charset="2"/>
              <a:buChar char="§"/>
            </a:pPr>
            <a:r>
              <a:rPr lang="en-GB" sz="2000">
                <a:latin typeface="Calibri"/>
                <a:cs typeface="Calibri"/>
              </a:rPr>
              <a:t>The output is reconstructed into </a:t>
            </a:r>
            <a:r>
              <a:rPr lang="en-GB" sz="2000" i="1">
                <a:latin typeface="Calibri"/>
                <a:cs typeface="Calibri"/>
              </a:rPr>
              <a:t>7 x 7 x 130 </a:t>
            </a:r>
            <a:r>
              <a:rPr lang="en-GB" sz="2000">
                <a:latin typeface="Calibri"/>
                <a:cs typeface="Calibri"/>
              </a:rPr>
              <a:t>tensor which encodes all 5 parameters information for all the bounding boxes.</a:t>
            </a:r>
          </a:p>
        </p:txBody>
      </p:sp>
    </p:spTree>
    <p:extLst>
      <p:ext uri="{BB962C8B-B14F-4D97-AF65-F5344CB8AC3E}">
        <p14:creationId xmlns:p14="http://schemas.microsoft.com/office/powerpoint/2010/main" val="219599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og, game&#10;&#10;Description generated with very high confidence">
            <a:extLst>
              <a:ext uri="{FF2B5EF4-FFF2-40B4-BE49-F238E27FC236}">
                <a16:creationId xmlns:a16="http://schemas.microsoft.com/office/drawing/2014/main" xmlns="" id="{AD651510-1875-46DA-890D-04CAF4D692CA}"/>
              </a:ext>
            </a:extLst>
          </p:cNvPr>
          <p:cNvPicPr>
            <a:picLocks noGrp="1" noChangeAspect="1"/>
          </p:cNvPicPr>
          <p:nvPr>
            <p:ph idx="1"/>
          </p:nvPr>
        </p:nvPicPr>
        <p:blipFill>
          <a:blip r:embed="rId2"/>
          <a:stretch>
            <a:fillRect/>
          </a:stretch>
        </p:blipFill>
        <p:spPr>
          <a:xfrm>
            <a:off x="3012649" y="573535"/>
            <a:ext cx="5887302" cy="6284320"/>
          </a:xfrm>
        </p:spPr>
      </p:pic>
    </p:spTree>
    <p:extLst>
      <p:ext uri="{BB962C8B-B14F-4D97-AF65-F5344CB8AC3E}">
        <p14:creationId xmlns:p14="http://schemas.microsoft.com/office/powerpoint/2010/main" val="1710113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C246ED-C011-4F0B-B931-FCBCCA674A5D}"/>
              </a:ext>
            </a:extLst>
          </p:cNvPr>
          <p:cNvSpPr>
            <a:spLocks noGrp="1"/>
          </p:cNvSpPr>
          <p:nvPr>
            <p:ph type="title"/>
          </p:nvPr>
        </p:nvSpPr>
        <p:spPr/>
        <p:txBody>
          <a:bodyPr/>
          <a:lstStyle/>
          <a:p>
            <a:r>
              <a:rPr lang="en-US"/>
              <a:t>Output-tensor</a:t>
            </a:r>
          </a:p>
        </p:txBody>
      </p:sp>
      <p:sp>
        <p:nvSpPr>
          <p:cNvPr id="3" name="Content Placeholder 2">
            <a:extLst>
              <a:ext uri="{FF2B5EF4-FFF2-40B4-BE49-F238E27FC236}">
                <a16:creationId xmlns:a16="http://schemas.microsoft.com/office/drawing/2014/main" xmlns="" id="{B16D857E-5331-431D-AF3A-C09DD35C9D5B}"/>
              </a:ext>
            </a:extLst>
          </p:cNvPr>
          <p:cNvSpPr>
            <a:spLocks noGrp="1"/>
          </p:cNvSpPr>
          <p:nvPr>
            <p:ph idx="1"/>
          </p:nvPr>
        </p:nvSpPr>
        <p:spPr>
          <a:xfrm>
            <a:off x="581192" y="1782064"/>
            <a:ext cx="11029615" cy="3634486"/>
          </a:xfrm>
        </p:spPr>
        <p:txBody>
          <a:bodyPr>
            <a:normAutofit/>
          </a:bodyPr>
          <a:lstStyle/>
          <a:p>
            <a:pPr marL="0" indent="0">
              <a:buNone/>
            </a:pPr>
            <a:r>
              <a:rPr lang="en-US">
                <a:latin typeface="Calibri"/>
                <a:ea typeface="+mn-lt"/>
                <a:cs typeface="+mn-lt"/>
              </a:rPr>
              <a:t>Final output layer outputs a tensor which has following information.</a:t>
            </a:r>
            <a:endParaRPr lang="en-US">
              <a:latin typeface="Calibri"/>
              <a:cs typeface="Calibri"/>
            </a:endParaRPr>
          </a:p>
          <a:p>
            <a:pPr marL="305435" indent="-305435"/>
            <a:r>
              <a:rPr lang="en-US">
                <a:latin typeface="Calibri"/>
                <a:ea typeface="+mn-lt"/>
                <a:cs typeface="+mn-lt"/>
              </a:rPr>
              <a:t>Predictions for each grid cell for B bounding boxes</a:t>
            </a:r>
            <a:endParaRPr lang="en-US">
              <a:latin typeface="Calibri"/>
              <a:cs typeface="Calibri"/>
            </a:endParaRPr>
          </a:p>
          <a:p>
            <a:pPr marL="305435" indent="-305435"/>
            <a:r>
              <a:rPr lang="en-US">
                <a:latin typeface="Calibri"/>
                <a:ea typeface="+mn-lt"/>
                <a:cs typeface="+mn-lt"/>
              </a:rPr>
              <a:t>For each bounding box {x, y, w, h} is predicted along with the corresponding confidence score which tells about how confidence about how accurate the predicted bounding box is.</a:t>
            </a:r>
            <a:endParaRPr lang="en-US">
              <a:latin typeface="Calibri"/>
              <a:cs typeface="Calibri"/>
            </a:endParaRPr>
          </a:p>
          <a:p>
            <a:pPr marL="305435" indent="-305435"/>
            <a:r>
              <a:rPr lang="en-US">
                <a:latin typeface="Calibri"/>
                <a:ea typeface="+mn-lt"/>
                <a:cs typeface="+mn-lt"/>
              </a:rPr>
              <a:t>Along with above predictions each grid cell also predicts C class conditional probabilities.</a:t>
            </a:r>
            <a:endParaRPr lang="en-US">
              <a:latin typeface="Calibri"/>
              <a:cs typeface="Calibri"/>
            </a:endParaRPr>
          </a:p>
          <a:p>
            <a:pPr marL="305435" indent="-305435"/>
            <a:r>
              <a:rPr lang="en-US">
                <a:latin typeface="Calibri"/>
                <a:ea typeface="+mn-lt"/>
                <a:cs typeface="+mn-lt"/>
              </a:rPr>
              <a:t>This information is encoded as S x S x(B x 5 + C) tensor. As S is size of each grid, B is number of bounding boxes predicted for each grid cell ,C is the number of classes.</a:t>
            </a:r>
            <a:endParaRPr lang="en-US">
              <a:latin typeface="Calibri"/>
              <a:cs typeface="Calibri"/>
            </a:endParaRPr>
          </a:p>
        </p:txBody>
      </p:sp>
    </p:spTree>
    <p:extLst>
      <p:ext uri="{BB962C8B-B14F-4D97-AF65-F5344CB8AC3E}">
        <p14:creationId xmlns:p14="http://schemas.microsoft.com/office/powerpoint/2010/main" val="184335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BCD505-2859-46B7-93F8-9525EAE5B304}"/>
              </a:ext>
            </a:extLst>
          </p:cNvPr>
          <p:cNvSpPr>
            <a:spLocks noGrp="1"/>
          </p:cNvSpPr>
          <p:nvPr>
            <p:ph type="title"/>
          </p:nvPr>
        </p:nvSpPr>
        <p:spPr/>
        <p:txBody>
          <a:bodyPr/>
          <a:lstStyle/>
          <a:p>
            <a:r>
              <a:rPr lang="en-US"/>
              <a:t>Dimensions of output tensor</a:t>
            </a:r>
          </a:p>
        </p:txBody>
      </p:sp>
      <p:sp>
        <p:nvSpPr>
          <p:cNvPr id="3" name="Content Placeholder 2">
            <a:extLst>
              <a:ext uri="{FF2B5EF4-FFF2-40B4-BE49-F238E27FC236}">
                <a16:creationId xmlns:a16="http://schemas.microsoft.com/office/drawing/2014/main" xmlns="" id="{5497DCD3-0CE0-4CC1-8F81-CA5BAD977BF8}"/>
              </a:ext>
            </a:extLst>
          </p:cNvPr>
          <p:cNvSpPr>
            <a:spLocks noGrp="1"/>
          </p:cNvSpPr>
          <p:nvPr>
            <p:ph idx="1"/>
          </p:nvPr>
        </p:nvSpPr>
        <p:spPr>
          <a:xfrm>
            <a:off x="581192" y="2179997"/>
            <a:ext cx="11029615" cy="3634486"/>
          </a:xfrm>
        </p:spPr>
        <p:txBody>
          <a:bodyPr/>
          <a:lstStyle/>
          <a:p>
            <a:pPr marL="285750" indent="-285750"/>
            <a:r>
              <a:rPr lang="en-US">
                <a:latin typeface="Calibri"/>
                <a:cs typeface="Calibri"/>
              </a:rPr>
              <a:t>grid size(S)=7.</a:t>
            </a:r>
            <a:endParaRPr lang="en-US">
              <a:latin typeface="Calibri"/>
              <a:ea typeface="+mn-lt"/>
              <a:cs typeface="Calibri"/>
            </a:endParaRPr>
          </a:p>
          <a:p>
            <a:pPr marL="285750" indent="-285750"/>
            <a:r>
              <a:rPr lang="en-US">
                <a:latin typeface="Calibri"/>
                <a:cs typeface="Calibri"/>
              </a:rPr>
              <a:t>number of bounding boxes predicted for each grid(B)=2</a:t>
            </a:r>
            <a:endParaRPr lang="en-US">
              <a:latin typeface="Calibri"/>
              <a:ea typeface="+mn-lt"/>
              <a:cs typeface="Calibri"/>
            </a:endParaRPr>
          </a:p>
          <a:p>
            <a:pPr marL="285750" indent="-285750"/>
            <a:r>
              <a:rPr lang="en-US">
                <a:latin typeface="Calibri"/>
                <a:cs typeface="Calibri"/>
              </a:rPr>
              <a:t> number of dog breed classes(C)=120</a:t>
            </a:r>
            <a:endParaRPr lang="en-US">
              <a:latin typeface="Calibri"/>
              <a:ea typeface="+mn-lt"/>
              <a:cs typeface="Calibri"/>
            </a:endParaRPr>
          </a:p>
          <a:p>
            <a:pPr marL="305435" indent="-305435"/>
            <a:r>
              <a:rPr lang="en-US">
                <a:latin typeface="Calibri"/>
                <a:cs typeface="Calibri"/>
              </a:rPr>
              <a:t>Therefore our output tensor is in the form 7 x 7 x (2 x 5 + 120)</a:t>
            </a:r>
          </a:p>
          <a:p>
            <a:pPr marL="0" indent="0">
              <a:buNone/>
            </a:pPr>
            <a:r>
              <a:rPr lang="en-US">
                <a:latin typeface="Calibri"/>
                <a:cs typeface="Calibri"/>
              </a:rPr>
              <a:t>                                                                     =49 x (10 + 120) </a:t>
            </a:r>
            <a:endParaRPr lang="en-US">
              <a:latin typeface="Calibri"/>
              <a:ea typeface="+mn-lt"/>
              <a:cs typeface="Calibri"/>
            </a:endParaRPr>
          </a:p>
          <a:p>
            <a:pPr marL="0" indent="0">
              <a:buNone/>
            </a:pPr>
            <a:r>
              <a:rPr lang="en-US">
                <a:latin typeface="Calibri"/>
                <a:cs typeface="Calibri"/>
              </a:rPr>
              <a:t>                                                                     = 49x130</a:t>
            </a:r>
          </a:p>
          <a:p>
            <a:pPr marL="0" indent="0">
              <a:buNone/>
            </a:pPr>
            <a:r>
              <a:rPr lang="en-US">
                <a:latin typeface="Calibri"/>
                <a:cs typeface="Calibri"/>
              </a:rPr>
              <a:t>                                                                      =(6370) .</a:t>
            </a:r>
            <a:endParaRPr lang="en-US">
              <a:latin typeface="Calibri"/>
              <a:ea typeface="+mn-lt"/>
              <a:cs typeface="Calibri"/>
            </a:endParaRPr>
          </a:p>
          <a:p>
            <a:pPr marL="305435" indent="-305435"/>
            <a:r>
              <a:rPr lang="en-US">
                <a:latin typeface="Calibri"/>
                <a:cs typeface="Calibri"/>
              </a:rPr>
              <a:t>Dimension of output tensor: 1x 1 x 6370</a:t>
            </a:r>
          </a:p>
        </p:txBody>
      </p:sp>
    </p:spTree>
    <p:extLst>
      <p:ext uri="{BB962C8B-B14F-4D97-AF65-F5344CB8AC3E}">
        <p14:creationId xmlns:p14="http://schemas.microsoft.com/office/powerpoint/2010/main" val="46597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xmlns=""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8774B88F-1156-407D-85CF-AAD16393C493}"/>
              </a:ext>
            </a:extLst>
          </p:cNvPr>
          <p:cNvSpPr>
            <a:spLocks noGrp="1"/>
          </p:cNvSpPr>
          <p:nvPr>
            <p:ph type="title"/>
          </p:nvPr>
        </p:nvSpPr>
        <p:spPr>
          <a:xfrm>
            <a:off x="609906" y="702155"/>
            <a:ext cx="3568661" cy="1269713"/>
          </a:xfrm>
        </p:spPr>
        <p:txBody>
          <a:bodyPr>
            <a:normAutofit/>
          </a:bodyPr>
          <a:lstStyle/>
          <a:p>
            <a:r>
              <a:rPr lang="en-GB"/>
              <a:t>training</a:t>
            </a:r>
          </a:p>
        </p:txBody>
      </p:sp>
      <p:sp>
        <p:nvSpPr>
          <p:cNvPr id="7" name="Rectangle 10">
            <a:extLst>
              <a:ext uri="{FF2B5EF4-FFF2-40B4-BE49-F238E27FC236}">
                <a16:creationId xmlns:a16="http://schemas.microsoft.com/office/drawing/2014/main" xmlns=""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DF25A761-7728-4E04-B040-27A2E765CED2}"/>
              </a:ext>
            </a:extLst>
          </p:cNvPr>
          <p:cNvSpPr>
            <a:spLocks noGrp="1"/>
          </p:cNvSpPr>
          <p:nvPr>
            <p:ph idx="1"/>
          </p:nvPr>
        </p:nvSpPr>
        <p:spPr>
          <a:xfrm>
            <a:off x="638481" y="2340864"/>
            <a:ext cx="4721186" cy="3634486"/>
          </a:xfrm>
        </p:spPr>
        <p:txBody>
          <a:bodyPr>
            <a:normAutofit/>
          </a:bodyPr>
          <a:lstStyle/>
          <a:p>
            <a:pPr marL="0" indent="0">
              <a:lnSpc>
                <a:spcPct val="100000"/>
              </a:lnSpc>
              <a:buNone/>
            </a:pPr>
            <a:endParaRPr lang="en-GB" u="sng">
              <a:latin typeface="Calibri"/>
              <a:cs typeface="Calibri"/>
            </a:endParaRPr>
          </a:p>
          <a:p>
            <a:pPr marL="0" indent="0">
              <a:lnSpc>
                <a:spcPct val="100000"/>
              </a:lnSpc>
              <a:buNone/>
            </a:pPr>
            <a:r>
              <a:rPr lang="en-GB" u="sng">
                <a:latin typeface="Calibri"/>
                <a:cs typeface="Calibri"/>
              </a:rPr>
              <a:t>Transfer learning:</a:t>
            </a:r>
            <a:r>
              <a:rPr lang="en-GB" dirty="0">
                <a:latin typeface="Calibri"/>
                <a:cs typeface="Calibri"/>
              </a:rPr>
              <a:t> </a:t>
            </a:r>
            <a:endParaRPr lang="en-US">
              <a:latin typeface="Calibri"/>
              <a:cs typeface="Calibri"/>
            </a:endParaRPr>
          </a:p>
          <a:p>
            <a:pPr marL="0" indent="0">
              <a:lnSpc>
                <a:spcPct val="100000"/>
              </a:lnSpc>
              <a:buNone/>
            </a:pPr>
            <a:r>
              <a:rPr lang="en-GB" dirty="0">
                <a:latin typeface="Calibri"/>
                <a:cs typeface="Calibri"/>
              </a:rPr>
              <a:t>We chose VGG-16 network trained on ImageNet as the dog breed dataset is quite similar to the ImageNet dataset. Also as our dataset is quite heavy as well, we used transfer learning on these pretrained networks by </a:t>
            </a:r>
            <a:r>
              <a:rPr lang="en-GB">
                <a:latin typeface="Calibri"/>
                <a:cs typeface="Calibri"/>
              </a:rPr>
              <a:t>training on last few fully conneceted layers by freezing the rest of the network.</a:t>
            </a:r>
          </a:p>
          <a:p>
            <a:pPr marL="0" indent="0">
              <a:lnSpc>
                <a:spcPct val="100000"/>
              </a:lnSpc>
              <a:buNone/>
            </a:pPr>
            <a:endParaRPr lang="en-GB">
              <a:latin typeface="Calibri"/>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xmlns="" id="{DED4C147-3991-4A6C-A11D-810A61586EA7}"/>
              </a:ext>
            </a:extLst>
          </p:cNvPr>
          <p:cNvPicPr>
            <a:picLocks noChangeAspect="1"/>
          </p:cNvPicPr>
          <p:nvPr/>
        </p:nvPicPr>
        <p:blipFill>
          <a:blip r:embed="rId2"/>
          <a:stretch>
            <a:fillRect/>
          </a:stretch>
        </p:blipFill>
        <p:spPr>
          <a:xfrm>
            <a:off x="5688544" y="702156"/>
            <a:ext cx="5095401" cy="5492269"/>
          </a:xfrm>
          <a:prstGeom prst="rect">
            <a:avLst/>
          </a:prstGeom>
        </p:spPr>
      </p:pic>
    </p:spTree>
    <p:extLst>
      <p:ext uri="{BB962C8B-B14F-4D97-AF65-F5344CB8AC3E}">
        <p14:creationId xmlns:p14="http://schemas.microsoft.com/office/powerpoint/2010/main" val="406711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EEEAD9-07EF-46A6-9332-389B2E50140B}"/>
              </a:ext>
            </a:extLst>
          </p:cNvPr>
          <p:cNvSpPr>
            <a:spLocks noGrp="1"/>
          </p:cNvSpPr>
          <p:nvPr>
            <p:ph type="title"/>
          </p:nvPr>
        </p:nvSpPr>
        <p:spPr/>
        <p:txBody>
          <a:bodyPr/>
          <a:lstStyle/>
          <a:p>
            <a:r>
              <a:rPr lang="en-US"/>
              <a:t>Fine-tuning</a:t>
            </a:r>
          </a:p>
        </p:txBody>
      </p:sp>
      <p:sp>
        <p:nvSpPr>
          <p:cNvPr id="3" name="Content Placeholder 2">
            <a:extLst>
              <a:ext uri="{FF2B5EF4-FFF2-40B4-BE49-F238E27FC236}">
                <a16:creationId xmlns:a16="http://schemas.microsoft.com/office/drawing/2014/main" xmlns="" id="{5FEDB11A-4228-4DB8-A0F1-0D65F5203063}"/>
              </a:ext>
            </a:extLst>
          </p:cNvPr>
          <p:cNvSpPr>
            <a:spLocks noGrp="1"/>
          </p:cNvSpPr>
          <p:nvPr>
            <p:ph idx="1"/>
          </p:nvPr>
        </p:nvSpPr>
        <p:spPr/>
        <p:txBody>
          <a:bodyPr>
            <a:normAutofit lnSpcReduction="10000"/>
          </a:bodyPr>
          <a:lstStyle/>
          <a:p>
            <a:pPr marL="305435" indent="-305435"/>
            <a:r>
              <a:rPr lang="en-GB">
                <a:latin typeface="Calibri"/>
                <a:ea typeface="+mn-lt"/>
                <a:cs typeface="+mn-lt"/>
              </a:rPr>
              <a:t>As our dataset is large enough and has very similar data to ImageNet, we finetune a few layers and with a very few learning rate we train the remaining layers.</a:t>
            </a:r>
            <a:r>
              <a:rPr lang="en-GB">
                <a:latin typeface="Calibri"/>
                <a:cs typeface="Calibri"/>
              </a:rPr>
              <a:t> So, in our model the lower layers contain may be features of dog and higher layers contains breed specific information.</a:t>
            </a:r>
            <a:endParaRPr lang="en-GB" dirty="0">
              <a:latin typeface="Calibri"/>
              <a:cs typeface="Calibri"/>
            </a:endParaRPr>
          </a:p>
          <a:p>
            <a:pPr marL="305435" indent="-305435"/>
            <a:r>
              <a:rPr lang="en-GB">
                <a:latin typeface="Calibri"/>
                <a:cs typeface="Calibri"/>
              </a:rPr>
              <a:t>Inorder to prevent over-fitting and preserve generalization, we freeze the lower layers of pre-trained network. To implement this property we enforce a very low learning rate such that loss gradient is not propagated to lower layers of the network.</a:t>
            </a:r>
            <a:endParaRPr lang="en-GB">
              <a:latin typeface="Calibri"/>
              <a:ea typeface="+mn-lt"/>
              <a:cs typeface="Calibri"/>
            </a:endParaRPr>
          </a:p>
          <a:p>
            <a:pPr marL="305435" indent="-305435"/>
            <a:r>
              <a:rPr lang="en-GB">
                <a:latin typeface="Calibri"/>
                <a:cs typeface="Calibri"/>
              </a:rPr>
              <a:t>Hence our learning rate is :-</a:t>
            </a:r>
            <a:endParaRPr lang="en-GB" dirty="0">
              <a:latin typeface="Calibri"/>
              <a:cs typeface="Calibri"/>
            </a:endParaRPr>
          </a:p>
          <a:p>
            <a:pPr marL="0" indent="0">
              <a:buNone/>
            </a:pPr>
            <a:r>
              <a:rPr lang="en-GB" dirty="0">
                <a:latin typeface="Calibri"/>
                <a:cs typeface="Calibri"/>
              </a:rPr>
              <a:t>                                                 </a:t>
            </a:r>
            <a:r>
              <a:rPr lang="en-GB" b="1" u="sng">
                <a:latin typeface="Calibri"/>
                <a:cs typeface="Calibri"/>
              </a:rPr>
              <a:t> learning − rate= 0.0001</a:t>
            </a:r>
            <a:endParaRPr lang="en-GB" b="1" u="sng">
              <a:latin typeface="Calibri"/>
              <a:ea typeface="+mn-lt"/>
              <a:cs typeface="Calibri"/>
            </a:endParaRPr>
          </a:p>
          <a:p>
            <a:pPr marL="305435" indent="-305435"/>
            <a:endParaRPr lang="en-GB">
              <a:latin typeface="Calibri"/>
              <a:ea typeface="+mn-lt"/>
              <a:cs typeface="+mn-lt"/>
            </a:endParaRPr>
          </a:p>
          <a:p>
            <a:pPr marL="305435" indent="-305435"/>
            <a:r>
              <a:rPr lang="en-GB" u="sng">
                <a:latin typeface="Calibri"/>
                <a:ea typeface="+mn-lt"/>
                <a:cs typeface="+mn-lt"/>
              </a:rPr>
              <a:t>Loss Function:</a:t>
            </a:r>
            <a:r>
              <a:rPr lang="en-GB">
                <a:latin typeface="Calibri"/>
                <a:ea typeface="+mn-lt"/>
                <a:cs typeface="+mn-lt"/>
              </a:rPr>
              <a:t> Same loss function was used as given in YOLO v1.</a:t>
            </a:r>
          </a:p>
          <a:p>
            <a:pPr marL="305435" indent="-305435"/>
            <a:endParaRPr lang="en-GB">
              <a:latin typeface="Calibri"/>
              <a:ea typeface="+mn-lt"/>
              <a:cs typeface="+mn-lt"/>
            </a:endParaRPr>
          </a:p>
          <a:p>
            <a:pPr marL="305435" indent="-305435"/>
            <a:endParaRPr lang="en-GB">
              <a:latin typeface="Calibri"/>
              <a:ea typeface="+mn-lt"/>
              <a:cs typeface="+mn-lt"/>
            </a:endParaRPr>
          </a:p>
          <a:p>
            <a:pPr marL="305435" indent="-305435"/>
            <a:endParaRPr lang="en-US">
              <a:latin typeface="Calibri"/>
              <a:cs typeface="Calibri"/>
            </a:endParaRPr>
          </a:p>
        </p:txBody>
      </p:sp>
    </p:spTree>
    <p:extLst>
      <p:ext uri="{BB962C8B-B14F-4D97-AF65-F5344CB8AC3E}">
        <p14:creationId xmlns:p14="http://schemas.microsoft.com/office/powerpoint/2010/main" val="956138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EE40D7-1F44-4A98-80CB-6E486FC3A55B}"/>
              </a:ext>
            </a:extLst>
          </p:cNvPr>
          <p:cNvSpPr>
            <a:spLocks noGrp="1"/>
          </p:cNvSpPr>
          <p:nvPr>
            <p:ph type="title"/>
          </p:nvPr>
        </p:nvSpPr>
        <p:spPr/>
        <p:txBody>
          <a:bodyPr/>
          <a:lstStyle/>
          <a:p>
            <a:r>
              <a:rPr lang="en-US"/>
              <a:t>training</a:t>
            </a:r>
          </a:p>
        </p:txBody>
      </p:sp>
      <p:sp>
        <p:nvSpPr>
          <p:cNvPr id="3" name="Content Placeholder 2">
            <a:extLst>
              <a:ext uri="{FF2B5EF4-FFF2-40B4-BE49-F238E27FC236}">
                <a16:creationId xmlns:a16="http://schemas.microsoft.com/office/drawing/2014/main" xmlns="" id="{21A9C349-4A09-43A1-9548-FA226150695D}"/>
              </a:ext>
            </a:extLst>
          </p:cNvPr>
          <p:cNvSpPr>
            <a:spLocks noGrp="1"/>
          </p:cNvSpPr>
          <p:nvPr>
            <p:ph idx="1"/>
          </p:nvPr>
        </p:nvSpPr>
        <p:spPr>
          <a:xfrm>
            <a:off x="581192" y="2171531"/>
            <a:ext cx="11029615" cy="3634486"/>
          </a:xfrm>
        </p:spPr>
        <p:txBody>
          <a:bodyPr>
            <a:normAutofit fontScale="92500" lnSpcReduction="20000"/>
          </a:bodyPr>
          <a:lstStyle/>
          <a:p>
            <a:pPr marL="0" indent="0">
              <a:buNone/>
            </a:pPr>
            <a:r>
              <a:rPr lang="en-US" sz="2000">
                <a:latin typeface="Calibri"/>
                <a:ea typeface="+mn-lt"/>
                <a:cs typeface="+mn-lt"/>
              </a:rPr>
              <a:t>The training is carried through the following mentioned configuration: </a:t>
            </a:r>
          </a:p>
          <a:p>
            <a:pPr marL="305435" indent="-305435"/>
            <a:r>
              <a:rPr lang="en-US" sz="2000">
                <a:latin typeface="Calibri"/>
                <a:ea typeface="+mn-lt"/>
                <a:cs typeface="+mn-lt"/>
              </a:rPr>
              <a:t>Model trained for 110 epochs. </a:t>
            </a:r>
          </a:p>
          <a:p>
            <a:pPr marL="305435" indent="-305435"/>
            <a:r>
              <a:rPr lang="en-US" sz="2000">
                <a:latin typeface="Calibri"/>
                <a:ea typeface="+mn-lt"/>
                <a:cs typeface="+mn-lt"/>
              </a:rPr>
              <a:t>Each epoch consisting of 300 iterations. </a:t>
            </a:r>
          </a:p>
          <a:p>
            <a:pPr marL="305435" indent="-305435"/>
            <a:r>
              <a:rPr lang="en-US" sz="2000">
                <a:latin typeface="Calibri"/>
                <a:ea typeface="+mn-lt"/>
                <a:cs typeface="+mn-lt"/>
              </a:rPr>
              <a:t>Total number of iterations for which the model trained is 33,350 iterations descent is carried through mini batches of size-32(Mini batch gradient descent). </a:t>
            </a:r>
          </a:p>
          <a:p>
            <a:pPr marL="305435" indent="-305435"/>
            <a:r>
              <a:rPr lang="en-US" sz="2000">
                <a:latin typeface="Calibri"/>
                <a:ea typeface="+mn-lt"/>
                <a:cs typeface="+mn-lt"/>
              </a:rPr>
              <a:t>Each image sample is used in training in normalized form. </a:t>
            </a:r>
          </a:p>
          <a:p>
            <a:pPr marL="305435" indent="-305435"/>
            <a:r>
              <a:rPr lang="en-US" sz="2000">
                <a:latin typeface="Calibri"/>
                <a:ea typeface="+mn-lt"/>
                <a:cs typeface="+mn-lt"/>
              </a:rPr>
              <a:t>Batch normalization is applied for all the batches and batches of image samples are selected in random fashion.</a:t>
            </a:r>
          </a:p>
          <a:p>
            <a:pPr marL="305435" indent="-305435"/>
            <a:r>
              <a:rPr lang="en-US" sz="2000">
                <a:latin typeface="Calibri"/>
                <a:ea typeface="+mn-lt"/>
                <a:cs typeface="+mn-lt"/>
              </a:rPr>
              <a:t>Added a dropout layer with dropout probability 0.5 just before final output layer which helps as a regularizer.</a:t>
            </a:r>
            <a:endParaRPr lang="en-US">
              <a:latin typeface="Calibri"/>
              <a:cs typeface="Calibri"/>
            </a:endParaRPr>
          </a:p>
        </p:txBody>
      </p:sp>
    </p:spTree>
    <p:extLst>
      <p:ext uri="{BB962C8B-B14F-4D97-AF65-F5344CB8AC3E}">
        <p14:creationId xmlns:p14="http://schemas.microsoft.com/office/powerpoint/2010/main" val="343484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F481A-C4FB-46C5-8962-8A53B3310607}"/>
              </a:ext>
            </a:extLst>
          </p:cNvPr>
          <p:cNvSpPr>
            <a:spLocks noGrp="1"/>
          </p:cNvSpPr>
          <p:nvPr>
            <p:ph type="title"/>
          </p:nvPr>
        </p:nvSpPr>
        <p:spPr/>
        <p:txBody>
          <a:bodyPr/>
          <a:lstStyle/>
          <a:p>
            <a:r>
              <a:rPr lang="en-US"/>
              <a:t>Testing</a:t>
            </a:r>
          </a:p>
        </p:txBody>
      </p:sp>
      <p:sp>
        <p:nvSpPr>
          <p:cNvPr id="3" name="Content Placeholder 2">
            <a:extLst>
              <a:ext uri="{FF2B5EF4-FFF2-40B4-BE49-F238E27FC236}">
                <a16:creationId xmlns:a16="http://schemas.microsoft.com/office/drawing/2014/main" xmlns="" id="{E03290DE-2A81-4BA9-8BD0-CDE7F91A5F1A}"/>
              </a:ext>
            </a:extLst>
          </p:cNvPr>
          <p:cNvSpPr>
            <a:spLocks noGrp="1"/>
          </p:cNvSpPr>
          <p:nvPr>
            <p:ph idx="1"/>
          </p:nvPr>
        </p:nvSpPr>
        <p:spPr/>
        <p:txBody>
          <a:bodyPr>
            <a:normAutofit fontScale="92500" lnSpcReduction="20000"/>
          </a:bodyPr>
          <a:lstStyle/>
          <a:p>
            <a:pPr marL="0" indent="0">
              <a:buNone/>
            </a:pPr>
            <a:endParaRPr lang="en-US" sz="2000" u="sng">
              <a:latin typeface="Calibri"/>
              <a:cs typeface="Calibri"/>
            </a:endParaRPr>
          </a:p>
          <a:p>
            <a:pPr marL="0" indent="0">
              <a:buNone/>
            </a:pPr>
            <a:r>
              <a:rPr lang="en-US" sz="2000" u="sng">
                <a:latin typeface="Calibri"/>
                <a:cs typeface="Calibri"/>
              </a:rPr>
              <a:t>Inference:</a:t>
            </a:r>
            <a:r>
              <a:rPr lang="en-US" sz="2000">
                <a:latin typeface="Calibri"/>
                <a:cs typeface="Calibri"/>
              </a:rPr>
              <a:t> We pass the test image through the network which outputs the </a:t>
            </a:r>
            <a:r>
              <a:rPr lang="en-US" sz="2000" i="1">
                <a:latin typeface="Calibri"/>
                <a:cs typeface="Calibri"/>
              </a:rPr>
              <a:t>7 x 7 x 130.</a:t>
            </a:r>
            <a:r>
              <a:rPr lang="en-US" sz="2000">
                <a:latin typeface="Calibri"/>
                <a:cs typeface="Calibri"/>
              </a:rPr>
              <a:t> Now from this tensor we need to perform some post processing to get the final output. We perform confidence thresholding and Non maximum suppression.</a:t>
            </a:r>
            <a:endParaRPr lang="en-US" sz="2000" u="sng">
              <a:latin typeface="Calibri"/>
              <a:cs typeface="Calibri"/>
            </a:endParaRPr>
          </a:p>
          <a:p>
            <a:pPr marL="0" indent="0">
              <a:buNone/>
            </a:pPr>
            <a:r>
              <a:rPr lang="en-US" sz="2000" u="sng">
                <a:latin typeface="Calibri"/>
                <a:cs typeface="Calibri"/>
              </a:rPr>
              <a:t>Confidence Thresholding:</a:t>
            </a:r>
            <a:r>
              <a:rPr lang="en-US" sz="2000">
                <a:latin typeface="Calibri"/>
                <a:cs typeface="Calibri"/>
              </a:rPr>
              <a:t> We consider only the predictions above a certain threshold (around 0.2). All the bounding boxes with confidence scores less 20% are not considered further.</a:t>
            </a:r>
            <a:endParaRPr lang="en-US">
              <a:latin typeface="Calibri"/>
              <a:cs typeface="Calibri"/>
            </a:endParaRPr>
          </a:p>
          <a:p>
            <a:pPr marL="0" indent="0">
              <a:buNone/>
            </a:pPr>
            <a:r>
              <a:rPr lang="en-US" sz="2000" u="sng">
                <a:latin typeface="Calibri"/>
                <a:cs typeface="Calibri"/>
              </a:rPr>
              <a:t>Non Maximum Suppression:</a:t>
            </a:r>
            <a:r>
              <a:rPr lang="en-US" sz="2000" dirty="0">
                <a:latin typeface="Calibri"/>
                <a:cs typeface="Calibri"/>
              </a:rPr>
              <a:t> </a:t>
            </a:r>
            <a:r>
              <a:rPr lang="en-US" sz="2000">
                <a:latin typeface="Calibri"/>
                <a:ea typeface="+mn-lt"/>
                <a:cs typeface="+mn-lt"/>
              </a:rPr>
              <a:t>The main purpose of non-maximum suppression is to pick one of the multiple candidates for object. So it eliminates some candidates that are different detections of the same object. It makes sure that the object is identified only once. </a:t>
            </a:r>
            <a:endParaRPr lang="en-US" sz="2000" u="sng">
              <a:latin typeface="Calibri"/>
              <a:cs typeface="Calibri"/>
            </a:endParaRPr>
          </a:p>
          <a:p>
            <a:pPr marL="0" indent="0">
              <a:buNone/>
            </a:pPr>
            <a:r>
              <a:rPr lang="en-US" sz="2000">
                <a:latin typeface="Calibri"/>
                <a:ea typeface="+mn-lt"/>
                <a:cs typeface="+mn-lt"/>
              </a:rPr>
              <a:t>After Non maximum suppression, we output the optimal bounding box fit for the dog present in the image and the class label corresponding to the highest class conditional probability.</a:t>
            </a:r>
            <a:endParaRPr lang="en-US" sz="2000">
              <a:latin typeface="Calibri"/>
              <a:cs typeface="Calibri"/>
            </a:endParaRPr>
          </a:p>
          <a:p>
            <a:pPr marL="0" indent="0">
              <a:buNone/>
            </a:pPr>
            <a:endParaRPr lang="en-US">
              <a:latin typeface="Calibri"/>
              <a:cs typeface="Calibri"/>
            </a:endParaRPr>
          </a:p>
          <a:p>
            <a:pPr marL="0" indent="0">
              <a:buNone/>
            </a:pPr>
            <a:endParaRPr lang="en-US">
              <a:latin typeface="Calibri"/>
              <a:cs typeface="Calibri"/>
            </a:endParaRPr>
          </a:p>
          <a:p>
            <a:pPr marL="0" indent="0">
              <a:buNone/>
            </a:pPr>
            <a:endParaRPr lang="en-US">
              <a:latin typeface="Calibri"/>
              <a:cs typeface="Calibri"/>
            </a:endParaRPr>
          </a:p>
        </p:txBody>
      </p:sp>
    </p:spTree>
    <p:extLst>
      <p:ext uri="{BB962C8B-B14F-4D97-AF65-F5344CB8AC3E}">
        <p14:creationId xmlns:p14="http://schemas.microsoft.com/office/powerpoint/2010/main" val="1475258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487FEE-0D30-43C8-AB40-22FDD3B1C5A8}"/>
              </a:ext>
            </a:extLst>
          </p:cNvPr>
          <p:cNvSpPr>
            <a:spLocks noGrp="1"/>
          </p:cNvSpPr>
          <p:nvPr>
            <p:ph type="title"/>
          </p:nvPr>
        </p:nvSpPr>
        <p:spPr/>
        <p:txBody>
          <a:bodyPr/>
          <a:lstStyle/>
          <a:p>
            <a:r>
              <a:rPr lang="en-US"/>
              <a:t>Non maximum  suppression</a:t>
            </a:r>
          </a:p>
        </p:txBody>
      </p:sp>
      <p:pic>
        <p:nvPicPr>
          <p:cNvPr id="8" name="Picture 8" descr="A screen shot of a dog&#10;&#10;Description generated with very high confidence">
            <a:extLst>
              <a:ext uri="{FF2B5EF4-FFF2-40B4-BE49-F238E27FC236}">
                <a16:creationId xmlns:a16="http://schemas.microsoft.com/office/drawing/2014/main" xmlns="" id="{FBF502A7-35D6-424E-B78C-61126FAC5B32}"/>
              </a:ext>
            </a:extLst>
          </p:cNvPr>
          <p:cNvPicPr>
            <a:picLocks noGrp="1" noChangeAspect="1"/>
          </p:cNvPicPr>
          <p:nvPr>
            <p:ph idx="1"/>
          </p:nvPr>
        </p:nvPicPr>
        <p:blipFill>
          <a:blip r:embed="rId2"/>
          <a:stretch>
            <a:fillRect/>
          </a:stretch>
        </p:blipFill>
        <p:spPr>
          <a:xfrm>
            <a:off x="1759488" y="2340864"/>
            <a:ext cx="8673023" cy="3634486"/>
          </a:xfrm>
        </p:spPr>
      </p:pic>
    </p:spTree>
    <p:extLst>
      <p:ext uri="{BB962C8B-B14F-4D97-AF65-F5344CB8AC3E}">
        <p14:creationId xmlns:p14="http://schemas.microsoft.com/office/powerpoint/2010/main" val="247183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6AC3DDD8-3027-41D1-A11A-D85DA0CBDF53}"/>
              </a:ext>
            </a:extLst>
          </p:cNvPr>
          <p:cNvSpPr>
            <a:spLocks noGrp="1"/>
          </p:cNvSpPr>
          <p:nvPr>
            <p:ph type="title"/>
          </p:nvPr>
        </p:nvSpPr>
        <p:spPr>
          <a:xfrm>
            <a:off x="8013433" y="702156"/>
            <a:ext cx="3568661" cy="1188720"/>
          </a:xfrm>
        </p:spPr>
        <p:txBody>
          <a:bodyPr>
            <a:normAutofit/>
          </a:bodyPr>
          <a:lstStyle/>
          <a:p>
            <a:r>
              <a:rPr lang="en-US" sz="2800">
                <a:latin typeface="Calibri"/>
                <a:cs typeface="Calibri"/>
              </a:rPr>
              <a:t>Objective</a:t>
            </a:r>
          </a:p>
        </p:txBody>
      </p:sp>
      <p:pic>
        <p:nvPicPr>
          <p:cNvPr id="4" name="Picture 4" descr="A group of brown and white dog&#10;&#10;Description generated with high confidence">
            <a:extLst>
              <a:ext uri="{FF2B5EF4-FFF2-40B4-BE49-F238E27FC236}">
                <a16:creationId xmlns:a16="http://schemas.microsoft.com/office/drawing/2014/main" xmlns="" id="{906385C2-B63D-4933-801E-FF32130991C9}"/>
              </a:ext>
            </a:extLst>
          </p:cNvPr>
          <p:cNvPicPr>
            <a:picLocks noChangeAspect="1"/>
          </p:cNvPicPr>
          <p:nvPr/>
        </p:nvPicPr>
        <p:blipFill rotWithShape="1">
          <a:blip r:embed="rId2"/>
          <a:srcRect l="13750" r="21128" b="1"/>
          <a:stretch/>
        </p:blipFill>
        <p:spPr>
          <a:xfrm>
            <a:off x="20" y="10"/>
            <a:ext cx="7537685" cy="6857990"/>
          </a:xfrm>
          <a:prstGeom prst="rect">
            <a:avLst/>
          </a:prstGeom>
        </p:spPr>
      </p:pic>
      <p:sp>
        <p:nvSpPr>
          <p:cNvPr id="30" name="Rectangle 29">
            <a:extLst>
              <a:ext uri="{FF2B5EF4-FFF2-40B4-BE49-F238E27FC236}">
                <a16:creationId xmlns:a16="http://schemas.microsoft.com/office/drawing/2014/main" xmlns=""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03F362A5-8D76-49E0-A949-7B0C4FDDB06F}"/>
              </a:ext>
            </a:extLst>
          </p:cNvPr>
          <p:cNvSpPr>
            <a:spLocks noGrp="1"/>
          </p:cNvSpPr>
          <p:nvPr>
            <p:ph idx="1"/>
          </p:nvPr>
        </p:nvSpPr>
        <p:spPr>
          <a:xfrm>
            <a:off x="8013433" y="2340864"/>
            <a:ext cx="3568661" cy="2753953"/>
          </a:xfrm>
        </p:spPr>
        <p:txBody>
          <a:bodyPr>
            <a:normAutofit/>
          </a:bodyPr>
          <a:lstStyle/>
          <a:p>
            <a:pPr marL="0" indent="0">
              <a:buNone/>
            </a:pPr>
            <a:r>
              <a:rPr lang="en-US" sz="2000" dirty="0">
                <a:latin typeface="Calibri"/>
                <a:cs typeface="Calibri"/>
              </a:rPr>
              <a:t>The aim of this project is to detect the dog by localized bounding boxes </a:t>
            </a:r>
            <a:r>
              <a:rPr lang="en-US" sz="2000">
                <a:latin typeface="Calibri"/>
                <a:cs typeface="Calibri"/>
              </a:rPr>
              <a:t>and categorize </a:t>
            </a:r>
            <a:r>
              <a:rPr lang="en-US" sz="2000" dirty="0">
                <a:latin typeface="Calibri"/>
                <a:cs typeface="Calibri"/>
              </a:rPr>
              <a:t>them into their respective breed.</a:t>
            </a:r>
          </a:p>
        </p:txBody>
      </p:sp>
    </p:spTree>
    <p:extLst>
      <p:ext uri="{BB962C8B-B14F-4D97-AF65-F5344CB8AC3E}">
        <p14:creationId xmlns:p14="http://schemas.microsoft.com/office/powerpoint/2010/main" val="2800944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B94190-5685-48AD-95D2-B27CB2B9EFC3}"/>
              </a:ext>
            </a:extLst>
          </p:cNvPr>
          <p:cNvSpPr>
            <a:spLocks noGrp="1"/>
          </p:cNvSpPr>
          <p:nvPr>
            <p:ph type="title"/>
          </p:nvPr>
        </p:nvSpPr>
        <p:spPr/>
        <p:txBody>
          <a:bodyPr/>
          <a:lstStyle/>
          <a:p>
            <a:r>
              <a:rPr lang="en-US"/>
              <a:t>comparisons</a:t>
            </a:r>
          </a:p>
        </p:txBody>
      </p:sp>
      <p:sp>
        <p:nvSpPr>
          <p:cNvPr id="3" name="Content Placeholder 2">
            <a:extLst>
              <a:ext uri="{FF2B5EF4-FFF2-40B4-BE49-F238E27FC236}">
                <a16:creationId xmlns:a16="http://schemas.microsoft.com/office/drawing/2014/main" xmlns="" id="{0905825D-DCD6-4355-BDCE-504D6EC90E48}"/>
              </a:ext>
            </a:extLst>
          </p:cNvPr>
          <p:cNvSpPr>
            <a:spLocks noGrp="1"/>
          </p:cNvSpPr>
          <p:nvPr>
            <p:ph idx="1"/>
          </p:nvPr>
        </p:nvSpPr>
        <p:spPr/>
        <p:txBody>
          <a:bodyPr/>
          <a:lstStyle/>
          <a:p>
            <a:pPr marL="0" indent="0">
              <a:buNone/>
            </a:pPr>
            <a:r>
              <a:rPr lang="en-US" sz="2000" dirty="0">
                <a:latin typeface="Calibri"/>
                <a:cs typeface="Calibri"/>
              </a:rPr>
              <a:t>We trained on different </a:t>
            </a:r>
            <a:r>
              <a:rPr lang="en-US" sz="2000" dirty="0" err="1">
                <a:latin typeface="Calibri"/>
                <a:cs typeface="Calibri"/>
              </a:rPr>
              <a:t>pretrained</a:t>
            </a:r>
            <a:r>
              <a:rPr lang="en-US" sz="2000" dirty="0">
                <a:latin typeface="Calibri"/>
                <a:cs typeface="Calibri"/>
              </a:rPr>
              <a:t> networks like VGG-16, </a:t>
            </a:r>
            <a:r>
              <a:rPr lang="en-US" sz="2000" dirty="0" err="1">
                <a:latin typeface="Calibri"/>
                <a:cs typeface="Calibri"/>
              </a:rPr>
              <a:t>AlexNet</a:t>
            </a:r>
            <a:r>
              <a:rPr lang="en-US" sz="2000" dirty="0">
                <a:latin typeface="Calibri"/>
                <a:cs typeface="Calibri"/>
              </a:rPr>
              <a:t> and YOLO-tiny:</a:t>
            </a:r>
          </a:p>
          <a:p>
            <a:pPr marL="0" indent="0">
              <a:buNone/>
            </a:pPr>
            <a:r>
              <a:rPr lang="en-US" sz="2000" dirty="0">
                <a:latin typeface="Calibri"/>
                <a:cs typeface="Calibri"/>
              </a:rPr>
              <a:t>Following are the </a:t>
            </a:r>
            <a:r>
              <a:rPr lang="en-US" sz="2000" dirty="0" err="1">
                <a:latin typeface="Calibri"/>
                <a:cs typeface="Calibri"/>
              </a:rPr>
              <a:t>mAP</a:t>
            </a:r>
            <a:r>
              <a:rPr lang="en-US" sz="2000" dirty="0">
                <a:latin typeface="Calibri"/>
                <a:cs typeface="Calibri"/>
              </a:rPr>
              <a:t> accuracies obtained for different networks:</a:t>
            </a:r>
          </a:p>
          <a:p>
            <a:pPr marL="305435" indent="-305435"/>
            <a:r>
              <a:rPr lang="en-US" sz="2000" dirty="0">
                <a:latin typeface="Calibri"/>
                <a:cs typeface="Calibri"/>
              </a:rPr>
              <a:t>VGG-16: </a:t>
            </a:r>
            <a:r>
              <a:rPr lang="en-US" sz="2000" dirty="0" smtClean="0">
                <a:latin typeface="Calibri"/>
                <a:cs typeface="Calibri"/>
              </a:rPr>
              <a:t>66</a:t>
            </a:r>
            <a:r>
              <a:rPr lang="en-US" sz="2000" dirty="0" smtClean="0">
                <a:latin typeface="Calibri"/>
                <a:cs typeface="Calibri"/>
              </a:rPr>
              <a:t>.12</a:t>
            </a:r>
            <a:r>
              <a:rPr lang="en-US" sz="2000" dirty="0">
                <a:latin typeface="Calibri"/>
                <a:cs typeface="Calibri"/>
              </a:rPr>
              <a:t>%</a:t>
            </a:r>
          </a:p>
          <a:p>
            <a:pPr marL="305435" indent="-305435"/>
            <a:r>
              <a:rPr lang="en-US" sz="2000" dirty="0">
                <a:latin typeface="Calibri"/>
                <a:cs typeface="Calibri"/>
              </a:rPr>
              <a:t>YOLO-tiny: </a:t>
            </a:r>
            <a:r>
              <a:rPr lang="en-US" sz="2000" dirty="0" smtClean="0">
                <a:latin typeface="Calibri"/>
                <a:cs typeface="Calibri"/>
              </a:rPr>
              <a:t>59.89</a:t>
            </a:r>
            <a:r>
              <a:rPr lang="en-US" sz="2000" dirty="0">
                <a:latin typeface="Calibri"/>
                <a:cs typeface="Calibri"/>
              </a:rPr>
              <a:t>%</a:t>
            </a:r>
          </a:p>
          <a:p>
            <a:pPr marL="305435" indent="-305435"/>
            <a:r>
              <a:rPr lang="en-US" sz="2000" dirty="0" err="1">
                <a:latin typeface="Calibri"/>
                <a:cs typeface="Calibri"/>
              </a:rPr>
              <a:t>AlexNet</a:t>
            </a:r>
            <a:r>
              <a:rPr lang="en-US" sz="2000" dirty="0">
                <a:latin typeface="Calibri"/>
                <a:cs typeface="Calibri"/>
              </a:rPr>
              <a:t>: </a:t>
            </a:r>
            <a:r>
              <a:rPr lang="en-US" sz="2000" dirty="0" smtClean="0">
                <a:latin typeface="Calibri"/>
                <a:cs typeface="Calibri"/>
              </a:rPr>
              <a:t>48</a:t>
            </a:r>
            <a:r>
              <a:rPr lang="en-US" sz="2000" dirty="0" smtClean="0">
                <a:latin typeface="Calibri"/>
                <a:cs typeface="Calibri"/>
              </a:rPr>
              <a:t>.23</a:t>
            </a:r>
            <a:r>
              <a:rPr lang="en-US" sz="2000" dirty="0">
                <a:latin typeface="Calibri"/>
                <a:cs typeface="Calibri"/>
              </a:rPr>
              <a:t>%</a:t>
            </a:r>
          </a:p>
          <a:p>
            <a:pPr marL="0" indent="0">
              <a:buNone/>
            </a:pPr>
            <a:r>
              <a:rPr lang="en-US" sz="2000" dirty="0">
                <a:latin typeface="Calibri"/>
                <a:ea typeface="+mn-lt"/>
                <a:cs typeface="+mn-lt"/>
              </a:rPr>
              <a:t>VGG-16 was significantly more accurate than remaining </a:t>
            </a:r>
            <a:r>
              <a:rPr lang="en-US" sz="2000" dirty="0" err="1">
                <a:latin typeface="Calibri"/>
                <a:ea typeface="+mn-lt"/>
                <a:cs typeface="+mn-lt"/>
              </a:rPr>
              <a:t>pretrained</a:t>
            </a:r>
            <a:r>
              <a:rPr lang="en-US" sz="2000" dirty="0">
                <a:latin typeface="Calibri"/>
                <a:ea typeface="+mn-lt"/>
                <a:cs typeface="+mn-lt"/>
              </a:rPr>
              <a:t> networks. But in terms of computation </a:t>
            </a:r>
            <a:r>
              <a:rPr lang="en-US" sz="2000" dirty="0" err="1">
                <a:latin typeface="Calibri"/>
                <a:ea typeface="+mn-lt"/>
                <a:cs typeface="+mn-lt"/>
              </a:rPr>
              <a:t>darknet</a:t>
            </a:r>
            <a:r>
              <a:rPr lang="en-US" sz="2000" dirty="0">
                <a:latin typeface="Calibri"/>
                <a:ea typeface="+mn-lt"/>
                <a:cs typeface="+mn-lt"/>
              </a:rPr>
              <a:t> was effectively faster than VGG-16. Compared to the rest </a:t>
            </a:r>
            <a:r>
              <a:rPr lang="en-US" sz="2000" dirty="0" err="1">
                <a:latin typeface="Calibri"/>
                <a:ea typeface="+mn-lt"/>
                <a:cs typeface="+mn-lt"/>
              </a:rPr>
              <a:t>Alexnet</a:t>
            </a:r>
            <a:r>
              <a:rPr lang="en-US" sz="2000" dirty="0">
                <a:latin typeface="Calibri"/>
                <a:ea typeface="+mn-lt"/>
                <a:cs typeface="+mn-lt"/>
              </a:rPr>
              <a:t> exhibited poor performance.</a:t>
            </a:r>
            <a:endParaRPr lang="en-US" dirty="0">
              <a:latin typeface="Calibri"/>
              <a:cs typeface="Calibri"/>
            </a:endParaRPr>
          </a:p>
        </p:txBody>
      </p:sp>
    </p:spTree>
    <p:extLst>
      <p:ext uri="{BB962C8B-B14F-4D97-AF65-F5344CB8AC3E}">
        <p14:creationId xmlns:p14="http://schemas.microsoft.com/office/powerpoint/2010/main" val="9491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og&#10;&#10;Description generated with very high confidence">
            <a:extLst>
              <a:ext uri="{FF2B5EF4-FFF2-40B4-BE49-F238E27FC236}">
                <a16:creationId xmlns:a16="http://schemas.microsoft.com/office/drawing/2014/main" xmlns="" id="{9C9CFC08-DD9B-4920-8FD4-E3DDF9F1C5E1}"/>
              </a:ext>
            </a:extLst>
          </p:cNvPr>
          <p:cNvPicPr>
            <a:picLocks noChangeAspect="1"/>
          </p:cNvPicPr>
          <p:nvPr/>
        </p:nvPicPr>
        <p:blipFill rotWithShape="1">
          <a:blip r:embed="rId2"/>
          <a:srcRect l="10571" t="2688" r="6131" b="13441"/>
          <a:stretch/>
        </p:blipFill>
        <p:spPr>
          <a:xfrm>
            <a:off x="4253365" y="3428998"/>
            <a:ext cx="3534806" cy="2807223"/>
          </a:xfrm>
          <a:prstGeom prst="rect">
            <a:avLst/>
          </a:prstGeom>
        </p:spPr>
      </p:pic>
      <p:pic>
        <p:nvPicPr>
          <p:cNvPr id="5" name="Picture 5" descr="A picture containing grass, animal, black, mammal&#10;&#10;Description generated with very high confidence">
            <a:extLst>
              <a:ext uri="{FF2B5EF4-FFF2-40B4-BE49-F238E27FC236}">
                <a16:creationId xmlns:a16="http://schemas.microsoft.com/office/drawing/2014/main" xmlns="" id="{480B34FB-777A-4EC5-8781-7129AF4F2F8F}"/>
              </a:ext>
            </a:extLst>
          </p:cNvPr>
          <p:cNvPicPr>
            <a:picLocks noChangeAspect="1"/>
          </p:cNvPicPr>
          <p:nvPr/>
        </p:nvPicPr>
        <p:blipFill rotWithShape="1">
          <a:blip r:embed="rId3"/>
          <a:srcRect l="25814" t="5537" r="11628" b="12541"/>
          <a:stretch/>
        </p:blipFill>
        <p:spPr>
          <a:xfrm>
            <a:off x="4642690" y="689648"/>
            <a:ext cx="2610919" cy="2428004"/>
          </a:xfrm>
          <a:prstGeom prst="rect">
            <a:avLst/>
          </a:prstGeom>
        </p:spPr>
      </p:pic>
      <p:sp>
        <p:nvSpPr>
          <p:cNvPr id="2" name="Title 1">
            <a:extLst>
              <a:ext uri="{FF2B5EF4-FFF2-40B4-BE49-F238E27FC236}">
                <a16:creationId xmlns:a16="http://schemas.microsoft.com/office/drawing/2014/main" xmlns="" id="{9FF5B19F-B804-46E0-9338-99DF6490B813}"/>
              </a:ext>
            </a:extLst>
          </p:cNvPr>
          <p:cNvSpPr>
            <a:spLocks noGrp="1"/>
          </p:cNvSpPr>
          <p:nvPr>
            <p:ph type="title"/>
          </p:nvPr>
        </p:nvSpPr>
        <p:spPr>
          <a:xfrm>
            <a:off x="776324" y="2567517"/>
            <a:ext cx="3031852" cy="1722419"/>
          </a:xfrm>
        </p:spPr>
        <p:txBody>
          <a:bodyPr vert="horz" lIns="91440" tIns="45720" rIns="91440" bIns="45720" rtlCol="0" anchor="b">
            <a:normAutofit/>
          </a:bodyPr>
          <a:lstStyle/>
          <a:p>
            <a:r>
              <a:rPr lang="en-US" sz="3300">
                <a:solidFill>
                  <a:srgbClr val="FFFFFF"/>
                </a:solidFill>
                <a:latin typeface="Calibri"/>
                <a:cs typeface="Calibri"/>
              </a:rPr>
              <a:t>Few predicted outputs</a:t>
            </a:r>
          </a:p>
        </p:txBody>
      </p:sp>
      <p:pic>
        <p:nvPicPr>
          <p:cNvPr id="11" name="Picture 12" descr="A person holding an animal&#10;&#10;Description generated with high confidence">
            <a:extLst>
              <a:ext uri="{FF2B5EF4-FFF2-40B4-BE49-F238E27FC236}">
                <a16:creationId xmlns:a16="http://schemas.microsoft.com/office/drawing/2014/main" xmlns="" id="{D0AA83D5-46E7-4045-965D-70D5EB9EAE57}"/>
              </a:ext>
            </a:extLst>
          </p:cNvPr>
          <p:cNvPicPr>
            <a:picLocks noChangeAspect="1"/>
          </p:cNvPicPr>
          <p:nvPr/>
        </p:nvPicPr>
        <p:blipFill rotWithShape="1">
          <a:blip r:embed="rId4"/>
          <a:srcRect l="16977" t="3723" r="13664" b="10348"/>
          <a:stretch/>
        </p:blipFill>
        <p:spPr>
          <a:xfrm>
            <a:off x="7905547" y="642702"/>
            <a:ext cx="3120785" cy="3001661"/>
          </a:xfrm>
          <a:prstGeom prst="rect">
            <a:avLst/>
          </a:prstGeom>
        </p:spPr>
      </p:pic>
      <p:pic>
        <p:nvPicPr>
          <p:cNvPr id="7" name="Picture 8" descr="A dog standing on grass&#10;&#10;Description generated with very high confidence">
            <a:extLst>
              <a:ext uri="{FF2B5EF4-FFF2-40B4-BE49-F238E27FC236}">
                <a16:creationId xmlns:a16="http://schemas.microsoft.com/office/drawing/2014/main" xmlns="" id="{2B476632-FDB5-4CA4-931B-177A24DB6987}"/>
              </a:ext>
            </a:extLst>
          </p:cNvPr>
          <p:cNvPicPr>
            <a:picLocks noChangeAspect="1"/>
          </p:cNvPicPr>
          <p:nvPr/>
        </p:nvPicPr>
        <p:blipFill rotWithShape="1">
          <a:blip r:embed="rId5"/>
          <a:srcRect l="11978" t="6460" r="5850" b="22997"/>
          <a:stretch/>
        </p:blipFill>
        <p:spPr>
          <a:xfrm>
            <a:off x="8321961" y="3936999"/>
            <a:ext cx="2499063" cy="2306041"/>
          </a:xfrm>
          <a:prstGeom prst="rect">
            <a:avLst/>
          </a:prstGeom>
        </p:spPr>
      </p:pic>
    </p:spTree>
    <p:extLst>
      <p:ext uri="{BB962C8B-B14F-4D97-AF65-F5344CB8AC3E}">
        <p14:creationId xmlns:p14="http://schemas.microsoft.com/office/powerpoint/2010/main" val="299301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D8DC5F4-9CBA-4811-AB63-ADC6E383A571}"/>
              </a:ext>
            </a:extLst>
          </p:cNvPr>
          <p:cNvSpPr>
            <a:spLocks noGrp="1"/>
          </p:cNvSpPr>
          <p:nvPr>
            <p:ph type="title"/>
          </p:nvPr>
        </p:nvSpPr>
        <p:spPr>
          <a:xfrm>
            <a:off x="767857" y="1314449"/>
            <a:ext cx="3031852" cy="1078953"/>
          </a:xfrm>
        </p:spPr>
        <p:txBody>
          <a:bodyPr>
            <a:normAutofit/>
          </a:bodyPr>
          <a:lstStyle/>
          <a:p>
            <a:r>
              <a:rPr lang="en-US">
                <a:latin typeface="Calibri"/>
                <a:ea typeface="+mj-lt"/>
                <a:cs typeface="+mj-lt"/>
              </a:rPr>
              <a:t>FEW MORE PREDICTED OUTPUTS</a:t>
            </a:r>
            <a:endParaRPr lang="en-US">
              <a:latin typeface="Calibri"/>
              <a:cs typeface="Calibri"/>
            </a:endParaRPr>
          </a:p>
        </p:txBody>
      </p:sp>
      <p:sp>
        <p:nvSpPr>
          <p:cNvPr id="7" name="Text Placeholder 6">
            <a:extLst>
              <a:ext uri="{FF2B5EF4-FFF2-40B4-BE49-F238E27FC236}">
                <a16:creationId xmlns:a16="http://schemas.microsoft.com/office/drawing/2014/main" xmlns="" id="{7D82E03F-1DB9-402D-A424-0C4D83045E40}"/>
              </a:ext>
            </a:extLst>
          </p:cNvPr>
          <p:cNvSpPr>
            <a:spLocks noGrp="1"/>
          </p:cNvSpPr>
          <p:nvPr>
            <p:ph type="body" sz="half" idx="2"/>
          </p:nvPr>
        </p:nvSpPr>
        <p:spPr/>
        <p:txBody>
          <a:bodyPr/>
          <a:lstStyle/>
          <a:p>
            <a:r>
              <a:rPr lang="en-US" dirty="0">
                <a:latin typeface="Calibri"/>
                <a:ea typeface="+mn-lt"/>
                <a:cs typeface="+mn-lt"/>
              </a:rPr>
              <a:t>Here are the results where there are people present, posture, occlusion, different poses, etc... </a:t>
            </a:r>
            <a:r>
              <a:rPr lang="en-US">
                <a:latin typeface="Calibri"/>
                <a:ea typeface="+mn-lt"/>
                <a:cs typeface="+mn-lt"/>
              </a:rPr>
              <a:t>Irresespective of these things, our model abled to correctly classify them.</a:t>
            </a:r>
          </a:p>
          <a:p>
            <a:r>
              <a:rPr lang="en-US">
                <a:latin typeface="Calibri"/>
                <a:ea typeface="+mn-lt"/>
                <a:cs typeface="+mn-lt"/>
              </a:rPr>
              <a:t>But it failed for the case where there are two dogs present together. The model detected it as a single dog.</a:t>
            </a:r>
          </a:p>
          <a:p>
            <a:endParaRPr lang="en-US">
              <a:latin typeface="Calibri"/>
              <a:ea typeface="+mn-lt"/>
              <a:cs typeface="+mn-lt"/>
            </a:endParaRPr>
          </a:p>
          <a:p>
            <a:endParaRPr lang="en-US">
              <a:latin typeface="Calibri"/>
              <a:ea typeface="+mn-lt"/>
              <a:cs typeface="+mn-lt"/>
            </a:endParaRPr>
          </a:p>
          <a:p>
            <a:endParaRPr lang="en-US">
              <a:latin typeface="Calibri"/>
              <a:cs typeface="Calibri"/>
            </a:endParaRPr>
          </a:p>
        </p:txBody>
      </p:sp>
      <p:pic>
        <p:nvPicPr>
          <p:cNvPr id="4" name="Picture 4" descr="A picture containing standing, display, building, dog&#10;&#10;Description generated with very high confidence">
            <a:extLst>
              <a:ext uri="{FF2B5EF4-FFF2-40B4-BE49-F238E27FC236}">
                <a16:creationId xmlns:a16="http://schemas.microsoft.com/office/drawing/2014/main" xmlns="" id="{AF05B6BB-38F3-4976-B4AE-88AFEDDCE51F}"/>
              </a:ext>
            </a:extLst>
          </p:cNvPr>
          <p:cNvPicPr>
            <a:picLocks noChangeAspect="1"/>
          </p:cNvPicPr>
          <p:nvPr/>
        </p:nvPicPr>
        <p:blipFill rotWithShape="1">
          <a:blip r:embed="rId2"/>
          <a:srcRect r="3" b="9293"/>
          <a:stretch/>
        </p:blipFill>
        <p:spPr>
          <a:xfrm>
            <a:off x="9666054" y="2621980"/>
            <a:ext cx="2399323" cy="1927561"/>
          </a:xfrm>
          <a:prstGeom prst="rect">
            <a:avLst/>
          </a:prstGeom>
        </p:spPr>
      </p:pic>
      <p:pic>
        <p:nvPicPr>
          <p:cNvPr id="6" name="Picture 6" descr="A picture containing outdoor, wooden, wood, sitting&#10;&#10;Description generated with very high confidence">
            <a:extLst>
              <a:ext uri="{FF2B5EF4-FFF2-40B4-BE49-F238E27FC236}">
                <a16:creationId xmlns:a16="http://schemas.microsoft.com/office/drawing/2014/main" xmlns="" id="{D8311840-EB2D-4100-A436-6537A0B898DF}"/>
              </a:ext>
            </a:extLst>
          </p:cNvPr>
          <p:cNvPicPr>
            <a:picLocks noChangeAspect="1"/>
          </p:cNvPicPr>
          <p:nvPr/>
        </p:nvPicPr>
        <p:blipFill rotWithShape="1">
          <a:blip r:embed="rId3"/>
          <a:srcRect l="3477" r="3" b="3"/>
          <a:stretch/>
        </p:blipFill>
        <p:spPr>
          <a:xfrm>
            <a:off x="6791768" y="2336774"/>
            <a:ext cx="2669505" cy="2187686"/>
          </a:xfrm>
          <a:prstGeom prst="rect">
            <a:avLst/>
          </a:prstGeom>
        </p:spPr>
      </p:pic>
      <p:pic>
        <p:nvPicPr>
          <p:cNvPr id="20" name="Picture 20" descr="A dog lying on a bed&#10;&#10;Description generated with very high confidence">
            <a:extLst>
              <a:ext uri="{FF2B5EF4-FFF2-40B4-BE49-F238E27FC236}">
                <a16:creationId xmlns:a16="http://schemas.microsoft.com/office/drawing/2014/main" xmlns="" id="{B020FAD3-7F20-4F57-9983-67B98CDD0F8A}"/>
              </a:ext>
            </a:extLst>
          </p:cNvPr>
          <p:cNvPicPr>
            <a:picLocks noChangeAspect="1"/>
          </p:cNvPicPr>
          <p:nvPr/>
        </p:nvPicPr>
        <p:blipFill>
          <a:blip r:embed="rId4"/>
          <a:stretch>
            <a:fillRect/>
          </a:stretch>
        </p:blipFill>
        <p:spPr>
          <a:xfrm>
            <a:off x="4261009" y="645104"/>
            <a:ext cx="2454495" cy="1951171"/>
          </a:xfrm>
          <a:prstGeom prst="rect">
            <a:avLst/>
          </a:prstGeom>
        </p:spPr>
      </p:pic>
      <p:pic>
        <p:nvPicPr>
          <p:cNvPr id="26" name="Picture 27" descr="A dog jumping in the air&#10;&#10;Description generated with high confidence">
            <a:extLst>
              <a:ext uri="{FF2B5EF4-FFF2-40B4-BE49-F238E27FC236}">
                <a16:creationId xmlns:a16="http://schemas.microsoft.com/office/drawing/2014/main" xmlns="" id="{DD176CA1-7345-49DC-A9C7-915502C322B5}"/>
              </a:ext>
            </a:extLst>
          </p:cNvPr>
          <p:cNvPicPr>
            <a:picLocks noChangeAspect="1"/>
          </p:cNvPicPr>
          <p:nvPr/>
        </p:nvPicPr>
        <p:blipFill>
          <a:blip r:embed="rId5"/>
          <a:stretch>
            <a:fillRect/>
          </a:stretch>
        </p:blipFill>
        <p:spPr>
          <a:xfrm>
            <a:off x="9664299" y="4789648"/>
            <a:ext cx="2414180" cy="1823558"/>
          </a:xfrm>
          <a:prstGeom prst="rect">
            <a:avLst/>
          </a:prstGeom>
        </p:spPr>
      </p:pic>
      <p:pic>
        <p:nvPicPr>
          <p:cNvPr id="30" name="Picture 30" descr="A dog lying on a bed&#10;&#10;Description generated with high confidence">
            <a:extLst>
              <a:ext uri="{FF2B5EF4-FFF2-40B4-BE49-F238E27FC236}">
                <a16:creationId xmlns:a16="http://schemas.microsoft.com/office/drawing/2014/main" xmlns="" id="{2A055E5C-4DC1-41D5-BF0D-9466F9B141CF}"/>
              </a:ext>
            </a:extLst>
          </p:cNvPr>
          <p:cNvPicPr>
            <a:picLocks noChangeAspect="1"/>
          </p:cNvPicPr>
          <p:nvPr/>
        </p:nvPicPr>
        <p:blipFill>
          <a:blip r:embed="rId6"/>
          <a:stretch>
            <a:fillRect/>
          </a:stretch>
        </p:blipFill>
        <p:spPr>
          <a:xfrm>
            <a:off x="9669732" y="642084"/>
            <a:ext cx="2404534" cy="1785557"/>
          </a:xfrm>
          <a:prstGeom prst="rect">
            <a:avLst/>
          </a:prstGeom>
        </p:spPr>
      </p:pic>
      <p:pic>
        <p:nvPicPr>
          <p:cNvPr id="2" name="Picture 4" descr="A dog standing on top of a grass covered field&#10;&#10;Description generated with very high confidence">
            <a:extLst>
              <a:ext uri="{FF2B5EF4-FFF2-40B4-BE49-F238E27FC236}">
                <a16:creationId xmlns:a16="http://schemas.microsoft.com/office/drawing/2014/main" xmlns="" id="{2AC66DF5-68EA-4549-AC21-C8C932DB3518}"/>
              </a:ext>
            </a:extLst>
          </p:cNvPr>
          <p:cNvPicPr>
            <a:picLocks noChangeAspect="1"/>
          </p:cNvPicPr>
          <p:nvPr/>
        </p:nvPicPr>
        <p:blipFill>
          <a:blip r:embed="rId7"/>
          <a:stretch>
            <a:fillRect/>
          </a:stretch>
        </p:blipFill>
        <p:spPr>
          <a:xfrm>
            <a:off x="4438293" y="2779090"/>
            <a:ext cx="2100554" cy="3274605"/>
          </a:xfrm>
          <a:prstGeom prst="rect">
            <a:avLst/>
          </a:prstGeom>
        </p:spPr>
      </p:pic>
      <p:pic>
        <p:nvPicPr>
          <p:cNvPr id="8" name="Picture 8">
            <a:extLst>
              <a:ext uri="{FF2B5EF4-FFF2-40B4-BE49-F238E27FC236}">
                <a16:creationId xmlns:a16="http://schemas.microsoft.com/office/drawing/2014/main" xmlns="" id="{EA05CFB5-B0C8-4F19-8075-A193ECE6033A}"/>
              </a:ext>
            </a:extLst>
          </p:cNvPr>
          <p:cNvPicPr>
            <a:picLocks noChangeAspect="1"/>
          </p:cNvPicPr>
          <p:nvPr/>
        </p:nvPicPr>
        <p:blipFill>
          <a:blip r:embed="rId8"/>
          <a:stretch>
            <a:fillRect/>
          </a:stretch>
        </p:blipFill>
        <p:spPr>
          <a:xfrm>
            <a:off x="6709144" y="4705718"/>
            <a:ext cx="2759904" cy="1998628"/>
          </a:xfrm>
          <a:prstGeom prst="rect">
            <a:avLst/>
          </a:prstGeom>
        </p:spPr>
      </p:pic>
      <p:pic>
        <p:nvPicPr>
          <p:cNvPr id="14" name="Picture 14">
            <a:extLst>
              <a:ext uri="{FF2B5EF4-FFF2-40B4-BE49-F238E27FC236}">
                <a16:creationId xmlns:a16="http://schemas.microsoft.com/office/drawing/2014/main" xmlns="" id="{33DB399C-AAE3-43B4-B510-A1A694624D39}"/>
              </a:ext>
            </a:extLst>
          </p:cNvPr>
          <p:cNvPicPr>
            <a:picLocks noChangeAspect="1"/>
          </p:cNvPicPr>
          <p:nvPr/>
        </p:nvPicPr>
        <p:blipFill>
          <a:blip r:embed="rId9"/>
          <a:stretch>
            <a:fillRect/>
          </a:stretch>
        </p:blipFill>
        <p:spPr>
          <a:xfrm>
            <a:off x="6941313" y="642274"/>
            <a:ext cx="2437677" cy="1618768"/>
          </a:xfrm>
          <a:prstGeom prst="rect">
            <a:avLst/>
          </a:prstGeom>
        </p:spPr>
      </p:pic>
    </p:spTree>
    <p:extLst>
      <p:ext uri="{BB962C8B-B14F-4D97-AF65-F5344CB8AC3E}">
        <p14:creationId xmlns:p14="http://schemas.microsoft.com/office/powerpoint/2010/main" val="342212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xmlns="" id="{504BED40-EAF7-4E55-AFF7-2CD840EBD3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DB871F-80C2-494E-97F3-7E0E72F128AE}"/>
              </a:ext>
            </a:extLst>
          </p:cNvPr>
          <p:cNvSpPr>
            <a:spLocks noGrp="1"/>
          </p:cNvSpPr>
          <p:nvPr>
            <p:ph type="title"/>
          </p:nvPr>
        </p:nvSpPr>
        <p:spPr>
          <a:xfrm>
            <a:off x="581193" y="702156"/>
            <a:ext cx="6540462" cy="1013800"/>
          </a:xfrm>
        </p:spPr>
        <p:txBody>
          <a:bodyPr>
            <a:normAutofit/>
          </a:bodyPr>
          <a:lstStyle/>
          <a:p>
            <a:r>
              <a:rPr lang="en-US">
                <a:solidFill>
                  <a:schemeClr val="tx2"/>
                </a:solidFill>
              </a:rPr>
              <a:t>DATASET</a:t>
            </a:r>
          </a:p>
        </p:txBody>
      </p:sp>
      <p:sp>
        <p:nvSpPr>
          <p:cNvPr id="7" name="Rectangle 10">
            <a:extLst>
              <a:ext uri="{FF2B5EF4-FFF2-40B4-BE49-F238E27FC236}">
                <a16:creationId xmlns:a16="http://schemas.microsoft.com/office/drawing/2014/main" xmlns="" id="{F367CCF1-BB1E-41CF-8499-94A870C33E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217A89C9-5E94-49D9-8525-0CE3A821807D}"/>
              </a:ext>
            </a:extLst>
          </p:cNvPr>
          <p:cNvSpPr>
            <a:spLocks noGrp="1"/>
          </p:cNvSpPr>
          <p:nvPr>
            <p:ph idx="1"/>
          </p:nvPr>
        </p:nvSpPr>
        <p:spPr>
          <a:xfrm>
            <a:off x="581194" y="1896533"/>
            <a:ext cx="6309003" cy="3962266"/>
          </a:xfrm>
        </p:spPr>
        <p:txBody>
          <a:bodyPr>
            <a:normAutofit/>
          </a:bodyPr>
          <a:lstStyle/>
          <a:p>
            <a:pPr marL="0" indent="0">
              <a:buNone/>
            </a:pPr>
            <a:r>
              <a:rPr lang="en-US">
                <a:solidFill>
                  <a:schemeClr val="tx2"/>
                </a:solidFill>
                <a:latin typeface="Calibri"/>
                <a:ea typeface="+mn-lt"/>
                <a:cs typeface="+mn-lt"/>
              </a:rPr>
              <a:t>The Stanford Dogs dataset contains images of 120 breeds of dogs from around the world. This dataset has been built using images and annotation from ImageNet for the task of fine-grained image categorization :-</a:t>
            </a:r>
          </a:p>
          <a:p>
            <a:pPr marL="305435" indent="-305435"/>
            <a:r>
              <a:rPr lang="en-US">
                <a:solidFill>
                  <a:schemeClr val="tx2"/>
                </a:solidFill>
                <a:latin typeface="Calibri"/>
                <a:ea typeface="+mn-lt"/>
                <a:cs typeface="+mn-lt"/>
              </a:rPr>
              <a:t>Number of categories: 120 </a:t>
            </a:r>
          </a:p>
          <a:p>
            <a:pPr marL="305435" indent="-305435"/>
            <a:r>
              <a:rPr lang="en-US">
                <a:solidFill>
                  <a:schemeClr val="tx2"/>
                </a:solidFill>
                <a:latin typeface="Calibri"/>
                <a:ea typeface="+mn-lt"/>
                <a:cs typeface="+mn-lt"/>
              </a:rPr>
              <a:t>Number of images: 20,580 </a:t>
            </a:r>
          </a:p>
          <a:p>
            <a:pPr marL="305435" indent="-305435"/>
            <a:r>
              <a:rPr lang="en-US">
                <a:solidFill>
                  <a:schemeClr val="tx2"/>
                </a:solidFill>
                <a:latin typeface="Calibri"/>
                <a:ea typeface="+mn-lt"/>
                <a:cs typeface="+mn-lt"/>
              </a:rPr>
              <a:t>Annotations: Class labels, Bounding boxes </a:t>
            </a:r>
          </a:p>
          <a:p>
            <a:pPr marL="305435" indent="-305435"/>
            <a:r>
              <a:rPr lang="en-US">
                <a:solidFill>
                  <a:schemeClr val="tx2"/>
                </a:solidFill>
                <a:latin typeface="Calibri"/>
                <a:ea typeface="+mn-lt"/>
                <a:cs typeface="+mn-lt"/>
              </a:rPr>
              <a:t>Number of train Images: 12000 </a:t>
            </a:r>
          </a:p>
          <a:p>
            <a:pPr marL="305435" indent="-305435"/>
            <a:r>
              <a:rPr lang="en-US">
                <a:solidFill>
                  <a:schemeClr val="tx2"/>
                </a:solidFill>
                <a:latin typeface="Calibri"/>
                <a:ea typeface="+mn-lt"/>
                <a:cs typeface="+mn-lt"/>
              </a:rPr>
              <a:t>Number of test images: 8580</a:t>
            </a:r>
            <a:endParaRPr lang="en-US">
              <a:solidFill>
                <a:schemeClr val="tx2"/>
              </a:solidFill>
              <a:latin typeface="Calibri"/>
              <a:cs typeface="Calibri"/>
            </a:endParaRPr>
          </a:p>
        </p:txBody>
      </p:sp>
      <p:pic>
        <p:nvPicPr>
          <p:cNvPr id="4" name="Picture 4" descr="A picture containing photo, different, showing, bunch&#10;&#10;Description generated with very high confidence">
            <a:extLst>
              <a:ext uri="{FF2B5EF4-FFF2-40B4-BE49-F238E27FC236}">
                <a16:creationId xmlns:a16="http://schemas.microsoft.com/office/drawing/2014/main" xmlns="" id="{6B6F21B4-9D99-459A-810C-079B070A8B99}"/>
              </a:ext>
            </a:extLst>
          </p:cNvPr>
          <p:cNvPicPr>
            <a:picLocks noChangeAspect="1"/>
          </p:cNvPicPr>
          <p:nvPr/>
        </p:nvPicPr>
        <p:blipFill rotWithShape="1">
          <a:blip r:embed="rId2"/>
          <a:srcRect l="2739" r="20951"/>
          <a:stretch/>
        </p:blipFill>
        <p:spPr>
          <a:xfrm>
            <a:off x="7521283" y="10"/>
            <a:ext cx="4670717" cy="6857990"/>
          </a:xfrm>
          <a:prstGeom prst="rect">
            <a:avLst/>
          </a:prstGeom>
        </p:spPr>
      </p:pic>
    </p:spTree>
    <p:extLst>
      <p:ext uri="{BB962C8B-B14F-4D97-AF65-F5344CB8AC3E}">
        <p14:creationId xmlns:p14="http://schemas.microsoft.com/office/powerpoint/2010/main" val="197722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7E27892-2066-4A54-97A4-B58F7F9D6AF3}"/>
              </a:ext>
            </a:extLst>
          </p:cNvPr>
          <p:cNvSpPr>
            <a:spLocks noGrp="1"/>
          </p:cNvSpPr>
          <p:nvPr>
            <p:ph type="title"/>
          </p:nvPr>
        </p:nvSpPr>
        <p:spPr>
          <a:xfrm>
            <a:off x="959157" y="1113764"/>
            <a:ext cx="3269749" cy="4624327"/>
          </a:xfrm>
        </p:spPr>
        <p:txBody>
          <a:bodyPr anchor="ctr">
            <a:normAutofit/>
          </a:bodyPr>
          <a:lstStyle/>
          <a:p>
            <a:r>
              <a:rPr lang="en-US" sz="3200">
                <a:solidFill>
                  <a:srgbClr val="FFFFFF"/>
                </a:solidFill>
              </a:rPr>
              <a:t>OVERVIEW</a:t>
            </a:r>
          </a:p>
        </p:txBody>
      </p:sp>
      <p:sp>
        <p:nvSpPr>
          <p:cNvPr id="3" name="Content Placeholder 2">
            <a:extLst>
              <a:ext uri="{FF2B5EF4-FFF2-40B4-BE49-F238E27FC236}">
                <a16:creationId xmlns:a16="http://schemas.microsoft.com/office/drawing/2014/main" xmlns="" id="{1E1D8EFB-5922-4617-9AB7-ED618C936016}"/>
              </a:ext>
            </a:extLst>
          </p:cNvPr>
          <p:cNvSpPr>
            <a:spLocks noGrp="1"/>
          </p:cNvSpPr>
          <p:nvPr>
            <p:ph idx="1"/>
          </p:nvPr>
        </p:nvSpPr>
        <p:spPr>
          <a:xfrm>
            <a:off x="5155905" y="1113764"/>
            <a:ext cx="6108179" cy="4624327"/>
          </a:xfrm>
        </p:spPr>
        <p:txBody>
          <a:bodyPr anchor="ctr">
            <a:normAutofit/>
          </a:bodyPr>
          <a:lstStyle/>
          <a:p>
            <a:pPr marL="305435" indent="-305435"/>
            <a:r>
              <a:rPr lang="en-US">
                <a:latin typeface="Calibri"/>
                <a:cs typeface="Calibri"/>
              </a:rPr>
              <a:t>This is a fine grained detection and classification problem.</a:t>
            </a:r>
          </a:p>
          <a:p>
            <a:pPr marL="305435" indent="-305435"/>
            <a:r>
              <a:rPr lang="en-US">
                <a:latin typeface="Calibri"/>
                <a:cs typeface="Calibri"/>
              </a:rPr>
              <a:t>Therefore uses YOLO like model to localize bounding boxes and classify the detected dog. We use YOLO-v1 for object detection and classification. </a:t>
            </a:r>
          </a:p>
          <a:p>
            <a:pPr marL="305435" indent="-305435"/>
            <a:r>
              <a:rPr lang="en-US">
                <a:latin typeface="Calibri"/>
                <a:cs typeface="Calibri"/>
              </a:rPr>
              <a:t>YOLO has set of pretrained convolutional layers followed by randomly initialized convolutional layers and fully connected layers.</a:t>
            </a:r>
          </a:p>
          <a:p>
            <a:pPr marL="305435" indent="-305435"/>
            <a:r>
              <a:rPr lang="en-US">
                <a:latin typeface="Calibri"/>
                <a:cs typeface="Calibri"/>
              </a:rPr>
              <a:t>Since  images of our dataset are directly annotated from ImageNet dataset hence the first few convolutional layers are pre trained on ImageNet dataset.</a:t>
            </a:r>
          </a:p>
        </p:txBody>
      </p:sp>
    </p:spTree>
    <p:extLst>
      <p:ext uri="{BB962C8B-B14F-4D97-AF65-F5344CB8AC3E}">
        <p14:creationId xmlns:p14="http://schemas.microsoft.com/office/powerpoint/2010/main" val="408472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1EE6EB-6452-4D4F-AB13-01E5F0AE1CD8}"/>
              </a:ext>
            </a:extLst>
          </p:cNvPr>
          <p:cNvSpPr>
            <a:spLocks noGrp="1"/>
          </p:cNvSpPr>
          <p:nvPr>
            <p:ph type="title"/>
          </p:nvPr>
        </p:nvSpPr>
        <p:spPr>
          <a:xfrm>
            <a:off x="543092" y="749781"/>
            <a:ext cx="10877216" cy="845820"/>
          </a:xfrm>
        </p:spPr>
        <p:txBody>
          <a:bodyPr/>
          <a:lstStyle/>
          <a:p>
            <a:r>
              <a:rPr lang="en-GB"/>
              <a:t>APPROACH</a:t>
            </a:r>
          </a:p>
        </p:txBody>
      </p:sp>
      <p:sp>
        <p:nvSpPr>
          <p:cNvPr id="3" name="Content Placeholder 2">
            <a:extLst>
              <a:ext uri="{FF2B5EF4-FFF2-40B4-BE49-F238E27FC236}">
                <a16:creationId xmlns:a16="http://schemas.microsoft.com/office/drawing/2014/main" xmlns="" id="{13C479D9-D852-4DCA-9F71-2A747AAD3B55}"/>
              </a:ext>
            </a:extLst>
          </p:cNvPr>
          <p:cNvSpPr>
            <a:spLocks noGrp="1"/>
          </p:cNvSpPr>
          <p:nvPr>
            <p:ph idx="1"/>
          </p:nvPr>
        </p:nvSpPr>
        <p:spPr>
          <a:xfrm>
            <a:off x="543092" y="1969389"/>
            <a:ext cx="11067715" cy="4005961"/>
          </a:xfrm>
        </p:spPr>
        <p:txBody>
          <a:bodyPr>
            <a:normAutofit fontScale="85000" lnSpcReduction="20000"/>
          </a:bodyPr>
          <a:lstStyle/>
          <a:p>
            <a:pPr marL="342900" indent="-342900">
              <a:buFont typeface="Wingdings" panose="05020102010507070707" pitchFamily="18" charset="2"/>
              <a:buChar char="§"/>
            </a:pPr>
            <a:endParaRPr lang="en-US" sz="2000" dirty="0">
              <a:latin typeface="Calibri"/>
              <a:ea typeface="+mj-lt"/>
              <a:cs typeface="Calibri"/>
            </a:endParaRPr>
          </a:p>
          <a:p>
            <a:pPr marL="342900" indent="-342900">
              <a:buFont typeface="Wingdings" panose="05020102010507070707" pitchFamily="18" charset="2"/>
              <a:buChar char="§"/>
            </a:pPr>
            <a:r>
              <a:rPr lang="en-US" sz="2000" dirty="0">
                <a:latin typeface="Calibri"/>
                <a:ea typeface="+mj-lt"/>
                <a:cs typeface="+mj-lt"/>
              </a:rPr>
              <a:t>The pre-trained network used is</a:t>
            </a:r>
            <a:r>
              <a:rPr lang="en-US" sz="2000" b="1" u="sng" dirty="0">
                <a:latin typeface="Calibri"/>
                <a:ea typeface="+mj-lt"/>
                <a:cs typeface="+mj-lt"/>
              </a:rPr>
              <a:t> VGG-16 </a:t>
            </a:r>
            <a:r>
              <a:rPr lang="en-US" sz="2000" dirty="0">
                <a:latin typeface="Calibri"/>
                <a:ea typeface="+mj-lt"/>
                <a:cs typeface="+mj-lt"/>
              </a:rPr>
              <a:t>network instead of conventional Darknet trained on </a:t>
            </a:r>
            <a:r>
              <a:rPr lang="en-US" sz="2000">
                <a:latin typeface="Calibri"/>
                <a:ea typeface="+mj-lt"/>
                <a:cs typeface="+mj-lt"/>
              </a:rPr>
              <a:t>ImageNet Data Set.</a:t>
            </a:r>
            <a:endParaRPr lang="en-GB" sz="2000" dirty="0">
              <a:latin typeface="Calibri"/>
              <a:ea typeface="+mj-lt"/>
              <a:cs typeface="+mj-lt"/>
            </a:endParaRPr>
          </a:p>
          <a:p>
            <a:pPr marL="342900" indent="-342900">
              <a:buFont typeface="Wingdings" panose="05020102010507070707" pitchFamily="18" charset="2"/>
              <a:buChar char="§"/>
            </a:pPr>
            <a:r>
              <a:rPr lang="en-US" sz="2000">
                <a:latin typeface="Calibri"/>
                <a:ea typeface="+mj-lt"/>
                <a:cs typeface="+mj-lt"/>
              </a:rPr>
              <a:t>Challenges in the dataset:</a:t>
            </a:r>
            <a:endParaRPr lang="en-US" sz="2000" b="1">
              <a:latin typeface="Calibri"/>
              <a:ea typeface="+mj-lt"/>
              <a:cs typeface="+mj-lt"/>
            </a:endParaRPr>
          </a:p>
          <a:p>
            <a:pPr marL="667385" lvl="1" indent="-305435">
              <a:buFont typeface="Wingdings" panose="05020102010507070707" pitchFamily="18" charset="2"/>
              <a:buChar char="§"/>
            </a:pPr>
            <a:r>
              <a:rPr lang="en-US" sz="2000">
                <a:latin typeface="Calibri"/>
                <a:ea typeface="+mj-lt"/>
                <a:cs typeface="+mj-lt"/>
              </a:rPr>
              <a:t>Low inter breed and High intra breed variations.</a:t>
            </a:r>
          </a:p>
          <a:p>
            <a:pPr marL="667385" lvl="1" indent="-305435">
              <a:buFont typeface="Wingdings" panose="05020102010507070707" pitchFamily="18" charset="2"/>
              <a:buChar char="§"/>
            </a:pPr>
            <a:r>
              <a:rPr lang="en-US" sz="2000">
                <a:latin typeface="Calibri"/>
                <a:ea typeface="+mj-lt"/>
                <a:cs typeface="+mj-lt"/>
              </a:rPr>
              <a:t>Occlusion.</a:t>
            </a:r>
          </a:p>
          <a:p>
            <a:pPr marL="667385" lvl="1" indent="-305435">
              <a:buFont typeface="Wingdings" panose="05020102010507070707" pitchFamily="18" charset="2"/>
              <a:buChar char="§"/>
            </a:pPr>
            <a:r>
              <a:rPr lang="en-US" sz="2000">
                <a:latin typeface="Calibri"/>
                <a:ea typeface="+mj-lt"/>
                <a:cs typeface="+mj-lt"/>
              </a:rPr>
              <a:t>Dogs of same breed having different colors, sizes, etc...</a:t>
            </a:r>
          </a:p>
          <a:p>
            <a:pPr marL="667385" lvl="1" indent="-305435">
              <a:buFont typeface="Wingdings" panose="05020102010507070707" pitchFamily="18" charset="2"/>
              <a:buChar char="§"/>
            </a:pPr>
            <a:r>
              <a:rPr lang="en-US" sz="2000">
                <a:latin typeface="Calibri"/>
                <a:ea typeface="+mj-lt"/>
                <a:cs typeface="+mj-lt"/>
              </a:rPr>
              <a:t>Postures, Textures.</a:t>
            </a:r>
          </a:p>
          <a:p>
            <a:pPr marL="342900" indent="-342900">
              <a:buFont typeface="Wingdings" panose="05020102010507070707" pitchFamily="18" charset="2"/>
              <a:buChar char="§"/>
            </a:pPr>
            <a:r>
              <a:rPr lang="en-US" sz="2000">
                <a:latin typeface="Calibri"/>
                <a:ea typeface="+mj-lt"/>
                <a:cs typeface="+mj-lt"/>
              </a:rPr>
              <a:t>With these challenges, it becomes a tough task to classify their breeds.</a:t>
            </a:r>
          </a:p>
          <a:p>
            <a:pPr marL="342900" indent="-342900">
              <a:buFont typeface="Wingdings" panose="05020102010507070707" pitchFamily="18" charset="2"/>
              <a:buChar char="§"/>
            </a:pPr>
            <a:r>
              <a:rPr lang="en-US" sz="2000">
                <a:latin typeface="Calibri"/>
                <a:ea typeface="+mj-lt"/>
                <a:cs typeface="Calibri"/>
              </a:rPr>
              <a:t>Since there is </a:t>
            </a:r>
            <a:r>
              <a:rPr lang="en-US" sz="2000" b="1">
                <a:latin typeface="Calibri"/>
                <a:ea typeface="+mj-lt"/>
                <a:cs typeface="Calibri"/>
              </a:rPr>
              <a:t>low inter breed variation and high intra breed variation </a:t>
            </a:r>
            <a:r>
              <a:rPr lang="en-US" sz="2000">
                <a:latin typeface="Calibri"/>
                <a:ea typeface="+mj-lt"/>
                <a:cs typeface="Calibri"/>
              </a:rPr>
              <a:t>the convolutional features should be precise enough to find the distinction withinand across different breeds. </a:t>
            </a:r>
            <a:endParaRPr lang="en-US" sz="2000" dirty="0">
              <a:latin typeface="Calibri"/>
              <a:ea typeface="+mj-lt"/>
              <a:cs typeface="Calibri"/>
            </a:endParaRPr>
          </a:p>
          <a:p>
            <a:pPr marL="305435" indent="-305435"/>
            <a:r>
              <a:rPr lang="en-US" sz="2000" dirty="0">
                <a:latin typeface="Calibri"/>
                <a:ea typeface="+mj-lt"/>
                <a:cs typeface="Calibri"/>
              </a:rPr>
              <a:t>Therefore pretrained model which has higher accuracy on ImageNet data set is preferred.</a:t>
            </a:r>
            <a:endParaRPr lang="en-US" sz="2000" dirty="0">
              <a:ea typeface="+mn-lt"/>
              <a:cs typeface="+mn-lt"/>
            </a:endParaRPr>
          </a:p>
          <a:p>
            <a:pPr marL="305435" indent="-305435"/>
            <a:endParaRPr lang="en-GB" sz="2000">
              <a:ea typeface="+mn-lt"/>
              <a:cs typeface="+mn-lt"/>
            </a:endParaRPr>
          </a:p>
          <a:p>
            <a:pPr marL="342900" indent="-342900">
              <a:buFont typeface="Wingdings" panose="05020102010507070707" pitchFamily="18" charset="2"/>
              <a:buChar char="§"/>
            </a:pPr>
            <a:endParaRPr lang="en-US" sz="2000">
              <a:latin typeface="Calibri"/>
              <a:ea typeface="+mj-lt"/>
              <a:cs typeface="+mj-lt"/>
            </a:endParaRPr>
          </a:p>
          <a:p>
            <a:pPr marL="342900" indent="-342900">
              <a:buFont typeface="Wingdings" panose="05020102010507070707" pitchFamily="18" charset="2"/>
              <a:buChar char="§"/>
            </a:pPr>
            <a:endParaRPr lang="en-GB" sz="2000">
              <a:latin typeface="Calibri"/>
              <a:ea typeface="+mj-lt"/>
              <a:cs typeface="+mj-lt"/>
            </a:endParaRPr>
          </a:p>
        </p:txBody>
      </p:sp>
    </p:spTree>
    <p:extLst>
      <p:ext uri="{BB962C8B-B14F-4D97-AF65-F5344CB8AC3E}">
        <p14:creationId xmlns:p14="http://schemas.microsoft.com/office/powerpoint/2010/main" val="115875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og looking at the camera&#10;&#10;Description generated with very high confidence">
            <a:extLst>
              <a:ext uri="{FF2B5EF4-FFF2-40B4-BE49-F238E27FC236}">
                <a16:creationId xmlns:a16="http://schemas.microsoft.com/office/drawing/2014/main" xmlns="" id="{6C34BFA6-08E2-4D2E-A198-4B33C6133ADA}"/>
              </a:ext>
            </a:extLst>
          </p:cNvPr>
          <p:cNvPicPr>
            <a:picLocks noGrp="1" noChangeAspect="1"/>
          </p:cNvPicPr>
          <p:nvPr>
            <p:ph idx="1"/>
          </p:nvPr>
        </p:nvPicPr>
        <p:blipFill>
          <a:blip r:embed="rId2"/>
          <a:stretch>
            <a:fillRect/>
          </a:stretch>
        </p:blipFill>
        <p:spPr>
          <a:xfrm>
            <a:off x="247292" y="618535"/>
            <a:ext cx="2751221" cy="3691636"/>
          </a:xfrm>
        </p:spPr>
      </p:pic>
      <p:pic>
        <p:nvPicPr>
          <p:cNvPr id="6" name="Picture 6" descr="A dog looking at the camera&#10;&#10;Description generated with very high confidence">
            <a:extLst>
              <a:ext uri="{FF2B5EF4-FFF2-40B4-BE49-F238E27FC236}">
                <a16:creationId xmlns:a16="http://schemas.microsoft.com/office/drawing/2014/main" xmlns="" id="{ABC323B4-91D2-4C39-B822-D1FA9BDE6415}"/>
              </a:ext>
            </a:extLst>
          </p:cNvPr>
          <p:cNvPicPr>
            <a:picLocks noChangeAspect="1"/>
          </p:cNvPicPr>
          <p:nvPr/>
        </p:nvPicPr>
        <p:blipFill>
          <a:blip r:embed="rId3"/>
          <a:stretch>
            <a:fillRect/>
          </a:stretch>
        </p:blipFill>
        <p:spPr>
          <a:xfrm>
            <a:off x="2945093" y="703544"/>
            <a:ext cx="2678791" cy="3675477"/>
          </a:xfrm>
          <a:prstGeom prst="rect">
            <a:avLst/>
          </a:prstGeom>
        </p:spPr>
      </p:pic>
      <p:sp>
        <p:nvSpPr>
          <p:cNvPr id="8" name="TextBox 7">
            <a:extLst>
              <a:ext uri="{FF2B5EF4-FFF2-40B4-BE49-F238E27FC236}">
                <a16:creationId xmlns:a16="http://schemas.microsoft.com/office/drawing/2014/main" xmlns="" id="{8B7ADDCE-D986-4618-BCC7-711E86A4060B}"/>
              </a:ext>
            </a:extLst>
          </p:cNvPr>
          <p:cNvSpPr txBox="1"/>
          <p:nvPr/>
        </p:nvSpPr>
        <p:spPr>
          <a:xfrm>
            <a:off x="685800" y="44291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Belgian Malinois</a:t>
            </a:r>
            <a:endParaRPr lang="en-US" dirty="0"/>
          </a:p>
        </p:txBody>
      </p:sp>
      <p:sp>
        <p:nvSpPr>
          <p:cNvPr id="9" name="TextBox 8">
            <a:extLst>
              <a:ext uri="{FF2B5EF4-FFF2-40B4-BE49-F238E27FC236}">
                <a16:creationId xmlns:a16="http://schemas.microsoft.com/office/drawing/2014/main" xmlns="" id="{2FA8AB82-9F27-48AE-B694-D218285DD06D}"/>
              </a:ext>
            </a:extLst>
          </p:cNvPr>
          <p:cNvSpPr txBox="1"/>
          <p:nvPr/>
        </p:nvSpPr>
        <p:spPr>
          <a:xfrm>
            <a:off x="3048000" y="44291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German Shepherd</a:t>
            </a:r>
            <a:endParaRPr lang="en-US" dirty="0"/>
          </a:p>
        </p:txBody>
      </p:sp>
      <p:cxnSp>
        <p:nvCxnSpPr>
          <p:cNvPr id="10" name="Straight Arrow Connector 9">
            <a:extLst>
              <a:ext uri="{FF2B5EF4-FFF2-40B4-BE49-F238E27FC236}">
                <a16:creationId xmlns:a16="http://schemas.microsoft.com/office/drawing/2014/main" xmlns="" id="{04A289AC-E40E-4ECF-9EEE-937510CDA7F9}"/>
              </a:ext>
            </a:extLst>
          </p:cNvPr>
          <p:cNvCxnSpPr/>
          <p:nvPr/>
        </p:nvCxnSpPr>
        <p:spPr>
          <a:xfrm>
            <a:off x="6153150" y="495300"/>
            <a:ext cx="85725" cy="627697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994C674B-3582-476B-8656-4E78A622A9EB}"/>
              </a:ext>
            </a:extLst>
          </p:cNvPr>
          <p:cNvSpPr txBox="1"/>
          <p:nvPr/>
        </p:nvSpPr>
        <p:spPr>
          <a:xfrm>
            <a:off x="1285875" y="5305425"/>
            <a:ext cx="3695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t>Low Inter Breed Variation</a:t>
            </a:r>
          </a:p>
        </p:txBody>
      </p:sp>
      <p:pic>
        <p:nvPicPr>
          <p:cNvPr id="12" name="Picture 12" descr="A black and brown dog&#10;&#10;Description generated with very high confidence">
            <a:extLst>
              <a:ext uri="{FF2B5EF4-FFF2-40B4-BE49-F238E27FC236}">
                <a16:creationId xmlns:a16="http://schemas.microsoft.com/office/drawing/2014/main" xmlns="" id="{93A3463A-3A96-426F-84C0-C87B391954ED}"/>
              </a:ext>
            </a:extLst>
          </p:cNvPr>
          <p:cNvPicPr>
            <a:picLocks noChangeAspect="1"/>
          </p:cNvPicPr>
          <p:nvPr/>
        </p:nvPicPr>
        <p:blipFill>
          <a:blip r:embed="rId4"/>
          <a:stretch>
            <a:fillRect/>
          </a:stretch>
        </p:blipFill>
        <p:spPr>
          <a:xfrm>
            <a:off x="6191250" y="1010625"/>
            <a:ext cx="2743200" cy="3303225"/>
          </a:xfrm>
          <a:prstGeom prst="rect">
            <a:avLst/>
          </a:prstGeom>
        </p:spPr>
      </p:pic>
      <p:pic>
        <p:nvPicPr>
          <p:cNvPr id="14" name="Picture 14" descr="A brown and black dog standing in front of a building&#10;&#10;Description generated with very high confidence">
            <a:extLst>
              <a:ext uri="{FF2B5EF4-FFF2-40B4-BE49-F238E27FC236}">
                <a16:creationId xmlns:a16="http://schemas.microsoft.com/office/drawing/2014/main" xmlns="" id="{479A2621-8BC2-48B0-8347-FF675DDA2011}"/>
              </a:ext>
            </a:extLst>
          </p:cNvPr>
          <p:cNvPicPr>
            <a:picLocks noChangeAspect="1"/>
          </p:cNvPicPr>
          <p:nvPr/>
        </p:nvPicPr>
        <p:blipFill>
          <a:blip r:embed="rId5"/>
          <a:stretch>
            <a:fillRect/>
          </a:stretch>
        </p:blipFill>
        <p:spPr>
          <a:xfrm>
            <a:off x="8934450" y="1013640"/>
            <a:ext cx="2914650" cy="3287671"/>
          </a:xfrm>
          <a:prstGeom prst="rect">
            <a:avLst/>
          </a:prstGeom>
        </p:spPr>
      </p:pic>
      <p:sp>
        <p:nvSpPr>
          <p:cNvPr id="16" name="TextBox 15">
            <a:extLst>
              <a:ext uri="{FF2B5EF4-FFF2-40B4-BE49-F238E27FC236}">
                <a16:creationId xmlns:a16="http://schemas.microsoft.com/office/drawing/2014/main" xmlns="" id="{0C9BF26B-770C-448C-B65E-2929A987AEC1}"/>
              </a:ext>
            </a:extLst>
          </p:cNvPr>
          <p:cNvSpPr txBox="1"/>
          <p:nvPr/>
        </p:nvSpPr>
        <p:spPr>
          <a:xfrm>
            <a:off x="8191500" y="4533900"/>
            <a:ext cx="33813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Rottweiler</a:t>
            </a:r>
          </a:p>
        </p:txBody>
      </p:sp>
      <p:sp>
        <p:nvSpPr>
          <p:cNvPr id="17" name="TextBox 16">
            <a:extLst>
              <a:ext uri="{FF2B5EF4-FFF2-40B4-BE49-F238E27FC236}">
                <a16:creationId xmlns:a16="http://schemas.microsoft.com/office/drawing/2014/main" xmlns="" id="{AA1BC1DB-763C-4668-972F-109D0DB40597}"/>
              </a:ext>
            </a:extLst>
          </p:cNvPr>
          <p:cNvSpPr txBox="1"/>
          <p:nvPr/>
        </p:nvSpPr>
        <p:spPr>
          <a:xfrm>
            <a:off x="7258050" y="5305425"/>
            <a:ext cx="37909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mn-lt"/>
                <a:cs typeface="+mn-lt"/>
              </a:rPr>
              <a:t>High Intra Breed Variation</a:t>
            </a:r>
            <a:endParaRPr lang="en-US" sz="2400">
              <a:ea typeface="+mn-lt"/>
              <a:cs typeface="+mn-lt"/>
            </a:endParaRPr>
          </a:p>
          <a:p>
            <a:pPr algn="l"/>
            <a:endParaRPr lang="en-US" dirty="0"/>
          </a:p>
        </p:txBody>
      </p:sp>
    </p:spTree>
    <p:extLst>
      <p:ext uri="{BB962C8B-B14F-4D97-AF65-F5344CB8AC3E}">
        <p14:creationId xmlns:p14="http://schemas.microsoft.com/office/powerpoint/2010/main" val="190216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DAF8C3-E51C-474D-8CEB-62D594DA8FA0}"/>
              </a:ext>
            </a:extLst>
          </p:cNvPr>
          <p:cNvSpPr>
            <a:spLocks noGrp="1"/>
          </p:cNvSpPr>
          <p:nvPr>
            <p:ph type="title"/>
          </p:nvPr>
        </p:nvSpPr>
        <p:spPr/>
        <p:txBody>
          <a:bodyPr/>
          <a:lstStyle/>
          <a:p>
            <a:r>
              <a:rPr lang="en-US"/>
              <a:t>Need for trade-off</a:t>
            </a:r>
          </a:p>
        </p:txBody>
      </p:sp>
      <p:sp>
        <p:nvSpPr>
          <p:cNvPr id="3" name="Content Placeholder 2">
            <a:extLst>
              <a:ext uri="{FF2B5EF4-FFF2-40B4-BE49-F238E27FC236}">
                <a16:creationId xmlns:a16="http://schemas.microsoft.com/office/drawing/2014/main" xmlns="" id="{A33347E6-5E75-4D5D-8F89-A766F031E06D}"/>
              </a:ext>
            </a:extLst>
          </p:cNvPr>
          <p:cNvSpPr>
            <a:spLocks noGrp="1"/>
          </p:cNvSpPr>
          <p:nvPr>
            <p:ph idx="1"/>
          </p:nvPr>
        </p:nvSpPr>
        <p:spPr>
          <a:xfrm>
            <a:off x="581192" y="1007364"/>
            <a:ext cx="11029615" cy="3634486"/>
          </a:xfrm>
        </p:spPr>
        <p:txBody>
          <a:bodyPr/>
          <a:lstStyle/>
          <a:p>
            <a:pPr marL="305435" indent="-305435"/>
            <a:r>
              <a:rPr lang="en-US" b="1">
                <a:latin typeface="Calibri"/>
                <a:cs typeface="Calibri"/>
              </a:rPr>
              <a:t>Accuracy </a:t>
            </a:r>
            <a:r>
              <a:rPr lang="en-US">
                <a:latin typeface="Calibri"/>
                <a:cs typeface="Calibri"/>
              </a:rPr>
              <a:t>over </a:t>
            </a:r>
            <a:r>
              <a:rPr lang="en-US" b="1">
                <a:latin typeface="Calibri"/>
                <a:cs typeface="Calibri"/>
              </a:rPr>
              <a:t>Speed</a:t>
            </a:r>
          </a:p>
          <a:p>
            <a:pPr marL="305435" indent="-305435"/>
            <a:r>
              <a:rPr lang="en-US">
                <a:latin typeface="Calibri"/>
                <a:cs typeface="Calibri"/>
              </a:rPr>
              <a:t>VGG-16 is more accurate than Darknet Reference but significantly slower than Darknet Reference, hence cannot perform real time detection and classification.</a:t>
            </a:r>
          </a:p>
          <a:p>
            <a:pPr marL="305435" indent="-305435"/>
            <a:r>
              <a:rPr lang="en-US">
                <a:latin typeface="Calibri"/>
                <a:cs typeface="Calibri"/>
              </a:rPr>
              <a:t>Note: Darknet Reference refers to the smaller/tiny version of the Darknet framework.</a:t>
            </a:r>
            <a:r>
              <a:rPr lang="en-US" dirty="0">
                <a:latin typeface="Calibri"/>
                <a:cs typeface="Calibri"/>
              </a:rPr>
              <a:t> </a:t>
            </a:r>
          </a:p>
          <a:p>
            <a:pPr marL="305435" indent="-305435"/>
            <a:endParaRPr lang="en-US" b="1">
              <a:latin typeface="Calibri"/>
              <a:cs typeface="Calibri"/>
            </a:endParaRPr>
          </a:p>
        </p:txBody>
      </p:sp>
      <p:pic>
        <p:nvPicPr>
          <p:cNvPr id="8" name="Picture 8" descr="A picture containing clock, meter, ball, city&#10;&#10;Description generated with very high confidence">
            <a:extLst>
              <a:ext uri="{FF2B5EF4-FFF2-40B4-BE49-F238E27FC236}">
                <a16:creationId xmlns:a16="http://schemas.microsoft.com/office/drawing/2014/main" xmlns="" id="{1A5077AA-23AC-4767-83F0-447274B2AE4A}"/>
              </a:ext>
            </a:extLst>
          </p:cNvPr>
          <p:cNvPicPr>
            <a:picLocks noChangeAspect="1"/>
          </p:cNvPicPr>
          <p:nvPr/>
        </p:nvPicPr>
        <p:blipFill>
          <a:blip r:embed="rId2"/>
          <a:stretch>
            <a:fillRect/>
          </a:stretch>
        </p:blipFill>
        <p:spPr>
          <a:xfrm>
            <a:off x="1381125" y="3428717"/>
            <a:ext cx="9010650" cy="2353240"/>
          </a:xfrm>
          <a:prstGeom prst="rect">
            <a:avLst/>
          </a:prstGeom>
        </p:spPr>
      </p:pic>
    </p:spTree>
    <p:extLst>
      <p:ext uri="{BB962C8B-B14F-4D97-AF65-F5344CB8AC3E}">
        <p14:creationId xmlns:p14="http://schemas.microsoft.com/office/powerpoint/2010/main" val="167086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1101B5-D3CD-4EC9-B17E-74980F484B76}"/>
              </a:ext>
            </a:extLst>
          </p:cNvPr>
          <p:cNvSpPr>
            <a:spLocks noGrp="1"/>
          </p:cNvSpPr>
          <p:nvPr>
            <p:ph type="title"/>
          </p:nvPr>
        </p:nvSpPr>
        <p:spPr/>
        <p:txBody>
          <a:bodyPr/>
          <a:lstStyle/>
          <a:p>
            <a:r>
              <a:rPr lang="en-GB"/>
              <a:t>NETWORK architecture</a:t>
            </a:r>
          </a:p>
        </p:txBody>
      </p:sp>
      <p:sp>
        <p:nvSpPr>
          <p:cNvPr id="3" name="Content Placeholder 2">
            <a:extLst>
              <a:ext uri="{FF2B5EF4-FFF2-40B4-BE49-F238E27FC236}">
                <a16:creationId xmlns:a16="http://schemas.microsoft.com/office/drawing/2014/main" xmlns="" id="{0898267E-09E8-4A98-92D4-A29025665CBD}"/>
              </a:ext>
            </a:extLst>
          </p:cNvPr>
          <p:cNvSpPr>
            <a:spLocks noGrp="1"/>
          </p:cNvSpPr>
          <p:nvPr>
            <p:ph idx="1"/>
          </p:nvPr>
        </p:nvSpPr>
        <p:spPr/>
        <p:txBody>
          <a:bodyPr>
            <a:normAutofit/>
          </a:bodyPr>
          <a:lstStyle/>
          <a:p>
            <a:pPr marL="305435" indent="-305435"/>
            <a:r>
              <a:rPr lang="en-GB" sz="2400">
                <a:latin typeface="Calibri"/>
                <a:cs typeface="Calibri"/>
              </a:rPr>
              <a:t>Our network was inspired from YOLO v1 architecture. </a:t>
            </a:r>
            <a:endParaRPr lang="en-US">
              <a:latin typeface="Calibri"/>
              <a:cs typeface="Calibri"/>
            </a:endParaRPr>
          </a:p>
          <a:p>
            <a:pPr marL="305435" indent="-305435"/>
            <a:r>
              <a:rPr lang="en-GB" sz="2400">
                <a:latin typeface="Calibri"/>
                <a:cs typeface="Calibri"/>
              </a:rPr>
              <a:t>In our architecture, we replaced the Darknet framework (the first 20 layers) with the </a:t>
            </a:r>
            <a:r>
              <a:rPr lang="en-GB" sz="2400" b="1" u="sng">
                <a:latin typeface="Calibri"/>
                <a:ea typeface="+mn-lt"/>
                <a:cs typeface="+mn-lt"/>
              </a:rPr>
              <a:t>VGG-16</a:t>
            </a:r>
            <a:r>
              <a:rPr lang="en-GB" sz="2400">
                <a:latin typeface="Calibri"/>
                <a:cs typeface="Calibri"/>
              </a:rPr>
              <a:t> Net (which was pretrained on ImageNet dataset).</a:t>
            </a:r>
            <a:r>
              <a:rPr lang="en-GB" sz="2400" dirty="0">
                <a:latin typeface="Calibri"/>
                <a:cs typeface="Calibri"/>
              </a:rPr>
              <a:t> </a:t>
            </a:r>
            <a:endParaRPr lang="en-US" dirty="0">
              <a:latin typeface="Calibri"/>
              <a:cs typeface="Calibri"/>
            </a:endParaRPr>
          </a:p>
          <a:p>
            <a:pPr marL="305435" indent="-305435"/>
            <a:r>
              <a:rPr lang="en-GB" sz="2400">
                <a:latin typeface="Calibri"/>
                <a:cs typeface="Calibri"/>
              </a:rPr>
              <a:t>Followed by the VGG-16 network we added:-</a:t>
            </a:r>
            <a:endParaRPr lang="en-US">
              <a:latin typeface="Calibri"/>
              <a:cs typeface="Calibri"/>
            </a:endParaRPr>
          </a:p>
          <a:p>
            <a:pPr marL="305435" indent="-305435"/>
            <a:r>
              <a:rPr lang="en-GB" sz="2400">
                <a:latin typeface="Calibri"/>
                <a:cs typeface="Calibri"/>
              </a:rPr>
              <a:t>1 convolutional layer &amp;</a:t>
            </a:r>
            <a:endParaRPr lang="en-US">
              <a:latin typeface="Calibri"/>
              <a:cs typeface="Calibri"/>
            </a:endParaRPr>
          </a:p>
          <a:p>
            <a:pPr marL="305435" indent="-305435"/>
            <a:r>
              <a:rPr lang="en-GB" sz="2400">
                <a:latin typeface="Calibri"/>
                <a:cs typeface="Calibri"/>
              </a:rPr>
              <a:t>3 fully connected layers.</a:t>
            </a:r>
            <a:endParaRPr lang="en-US">
              <a:latin typeface="Calibri"/>
              <a:cs typeface="Calibri"/>
            </a:endParaRPr>
          </a:p>
          <a:p>
            <a:pPr marL="0" indent="0">
              <a:buNone/>
            </a:pPr>
            <a:endParaRPr lang="en-GB" sz="2400">
              <a:latin typeface="Calibri"/>
              <a:cs typeface="Calibri"/>
            </a:endParaRPr>
          </a:p>
        </p:txBody>
      </p:sp>
    </p:spTree>
    <p:extLst>
      <p:ext uri="{BB962C8B-B14F-4D97-AF65-F5344CB8AC3E}">
        <p14:creationId xmlns:p14="http://schemas.microsoft.com/office/powerpoint/2010/main" val="1722874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17500-562A-47C2-A0B5-AC171787D104}"/>
              </a:ext>
            </a:extLst>
          </p:cNvPr>
          <p:cNvSpPr>
            <a:spLocks noGrp="1"/>
          </p:cNvSpPr>
          <p:nvPr>
            <p:ph type="title"/>
          </p:nvPr>
        </p:nvSpPr>
        <p:spPr>
          <a:xfrm>
            <a:off x="1635466" y="138485"/>
            <a:ext cx="11029616" cy="1188720"/>
          </a:xfrm>
        </p:spPr>
        <p:txBody>
          <a:bodyPr/>
          <a:lstStyle/>
          <a:p>
            <a:r>
              <a:rPr lang="en-US"/>
              <a:t>Network Architecture</a:t>
            </a:r>
          </a:p>
        </p:txBody>
      </p:sp>
      <p:pic>
        <p:nvPicPr>
          <p:cNvPr id="4" name="Picture 4" descr="A close up of text on a white background&#10;&#10;Description generated with high confidence">
            <a:extLst>
              <a:ext uri="{FF2B5EF4-FFF2-40B4-BE49-F238E27FC236}">
                <a16:creationId xmlns:a16="http://schemas.microsoft.com/office/drawing/2014/main" xmlns="" id="{48A0B7FD-AFB1-4CBF-B305-C90E5320C5C2}"/>
              </a:ext>
            </a:extLst>
          </p:cNvPr>
          <p:cNvPicPr>
            <a:picLocks noGrp="1" noChangeAspect="1"/>
          </p:cNvPicPr>
          <p:nvPr>
            <p:ph idx="1"/>
          </p:nvPr>
        </p:nvPicPr>
        <p:blipFill>
          <a:blip r:embed="rId2"/>
          <a:stretch>
            <a:fillRect/>
          </a:stretch>
        </p:blipFill>
        <p:spPr>
          <a:xfrm>
            <a:off x="1510906" y="1329044"/>
            <a:ext cx="9222378" cy="4855073"/>
          </a:xfrm>
        </p:spPr>
      </p:pic>
      <p:sp>
        <p:nvSpPr>
          <p:cNvPr id="3" name="Rectangle 2">
            <a:extLst>
              <a:ext uri="{FF2B5EF4-FFF2-40B4-BE49-F238E27FC236}">
                <a16:creationId xmlns:a16="http://schemas.microsoft.com/office/drawing/2014/main" xmlns="" id="{8D6B2E97-AE41-401A-98C1-6CAD196F2D7A}"/>
              </a:ext>
            </a:extLst>
          </p:cNvPr>
          <p:cNvSpPr/>
          <p:nvPr/>
        </p:nvSpPr>
        <p:spPr>
          <a:xfrm>
            <a:off x="9572625" y="3429000"/>
            <a:ext cx="914400"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FAD1C19E-EE67-4C31-B296-55B30C087FFF}"/>
              </a:ext>
            </a:extLst>
          </p:cNvPr>
          <p:cNvSpPr txBox="1"/>
          <p:nvPr/>
        </p:nvSpPr>
        <p:spPr>
          <a:xfrm>
            <a:off x="9363075" y="4343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r>
              <a:rPr lang="en-US" sz="1400"/>
              <a:t>7 x 7 x 130</a:t>
            </a:r>
          </a:p>
        </p:txBody>
      </p:sp>
    </p:spTree>
    <p:extLst>
      <p:ext uri="{BB962C8B-B14F-4D97-AF65-F5344CB8AC3E}">
        <p14:creationId xmlns:p14="http://schemas.microsoft.com/office/powerpoint/2010/main" val="372214720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3024"/>
      </a:dk2>
      <a:lt2>
        <a:srgbClr val="E8E2E8"/>
      </a:lt2>
      <a:accent1>
        <a:srgbClr val="4FB748"/>
      </a:accent1>
      <a:accent2>
        <a:srgbClr val="74B13B"/>
      </a:accent2>
      <a:accent3>
        <a:srgbClr val="9DA742"/>
      </a:accent3>
      <a:accent4>
        <a:srgbClr val="B18C3B"/>
      </a:accent4>
      <a:accent5>
        <a:srgbClr val="C36D4D"/>
      </a:accent5>
      <a:accent6>
        <a:srgbClr val="B13B4C"/>
      </a:accent6>
      <a:hlink>
        <a:srgbClr val="B6723C"/>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429</Words>
  <Application>Microsoft Office PowerPoint</Application>
  <PresentationFormat>Widescreen</PresentationFormat>
  <Paragraphs>113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Calibri Light</vt:lpstr>
      <vt:lpstr>Century Schoolbook</vt:lpstr>
      <vt:lpstr>Franklin Gothic Book</vt:lpstr>
      <vt:lpstr>Gill Sans MT</vt:lpstr>
      <vt:lpstr>Wingdings</vt:lpstr>
      <vt:lpstr>Wingdings 2</vt:lpstr>
      <vt:lpstr>DividendVTI</vt:lpstr>
      <vt:lpstr>DOG BREED CLASSIFICATION</vt:lpstr>
      <vt:lpstr>Objective</vt:lpstr>
      <vt:lpstr>DATASET</vt:lpstr>
      <vt:lpstr>OVERVIEW</vt:lpstr>
      <vt:lpstr>APPROACH</vt:lpstr>
      <vt:lpstr>PowerPoint Presentation</vt:lpstr>
      <vt:lpstr>Need for trade-off</vt:lpstr>
      <vt:lpstr>NETWORK architecture</vt:lpstr>
      <vt:lpstr>Network Architecture</vt:lpstr>
      <vt:lpstr>Architectural reasons</vt:lpstr>
      <vt:lpstr>Network architecture</vt:lpstr>
      <vt:lpstr>PowerPoint Presentation</vt:lpstr>
      <vt:lpstr>Output-tensor</vt:lpstr>
      <vt:lpstr>Dimensions of output tensor</vt:lpstr>
      <vt:lpstr>training</vt:lpstr>
      <vt:lpstr>Fine-tuning</vt:lpstr>
      <vt:lpstr>training</vt:lpstr>
      <vt:lpstr>Testing</vt:lpstr>
      <vt:lpstr>Non maximum  suppression</vt:lpstr>
      <vt:lpstr>comparisons</vt:lpstr>
      <vt:lpstr>Few predicted outputs</vt:lpstr>
      <vt:lpstr>FEW MORE PREDICTED OUTPUTS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dc:creator/>
  <cp:lastModifiedBy>Siddarth Reddy</cp:lastModifiedBy>
  <cp:revision>231</cp:revision>
  <dcterms:created xsi:type="dcterms:W3CDTF">2019-11-15T05:47:07Z</dcterms:created>
  <dcterms:modified xsi:type="dcterms:W3CDTF">2019-11-16T06:05:32Z</dcterms:modified>
</cp:coreProperties>
</file>